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2"/>
  </p:handoutMasterIdLst>
  <p:sldIdLst>
    <p:sldId id="277" r:id="rId2"/>
    <p:sldId id="256" r:id="rId3"/>
    <p:sldId id="263" r:id="rId4"/>
    <p:sldId id="257" r:id="rId5"/>
    <p:sldId id="276" r:id="rId6"/>
    <p:sldId id="264" r:id="rId7"/>
    <p:sldId id="275" r:id="rId8"/>
    <p:sldId id="270" r:id="rId9"/>
    <p:sldId id="258" r:id="rId10"/>
    <p:sldId id="259" r:id="rId11"/>
    <p:sldId id="271" r:id="rId12"/>
    <p:sldId id="260" r:id="rId13"/>
    <p:sldId id="261" r:id="rId14"/>
    <p:sldId id="272" r:id="rId15"/>
    <p:sldId id="262" r:id="rId16"/>
    <p:sldId id="274" r:id="rId17"/>
    <p:sldId id="265" r:id="rId18"/>
    <p:sldId id="267" r:id="rId19"/>
    <p:sldId id="273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12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19.xml"/><Relationship Id="rId1" Type="http://schemas.openxmlformats.org/officeDocument/2006/relationships/slide" Target="slides/slide9.xml"/><Relationship Id="rId2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932CE-AEAB-3940-AE17-2A17777643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VC-105S"/>
          <p:cNvPicPr>
            <a:picLocks noChangeAspect="1" noChangeArrowheads="1"/>
          </p:cNvPicPr>
          <p:nvPr userDrawn="1"/>
        </p:nvPicPr>
        <p:blipFill>
          <a:blip r:embed="rId2">
            <a:lum bright="82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5A7AD8-AC7A-F44A-959B-388716E7E6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2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891C9-B865-8B43-8438-E513C7FFD5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0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A0F6F-CC48-AE4F-B5A5-F88B6F57F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8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157E4-4BD5-AE47-A366-F61F9BCAD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8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542AA-FC95-F548-AFE7-3166EFAE1B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26246-C99F-2144-A4F3-946ED0F2B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5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4C704-1CD3-6247-BDA8-45E41AFBF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8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591D6-7B3A-7646-B05A-83433C0F3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8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E7D8E-F876-B94C-9538-1D9C0CB47D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61CF0-E64D-7C49-861C-8733B2304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3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7AB12-265F-7E47-9234-03F58A7546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97B1F-1F58-044D-87C7-69DA34827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D7D47-699E-6342-AB65-06F8E2D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0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38" descr="MVC-105S"/>
          <p:cNvPicPr>
            <a:picLocks noChangeAspect="1" noChangeArrowheads="1"/>
          </p:cNvPicPr>
          <p:nvPr userDrawn="1"/>
        </p:nvPicPr>
        <p:blipFill>
          <a:blip r:embed="rId15">
            <a:lum bright="82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75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76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77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78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79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3080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35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3850AA-3A57-7442-A286-B2CCC1BB10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lstate.ed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op.ed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aiccumentor.org/KeyFacts/default.as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exas.edu/world/univ/state/index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homepage/0,,,00+en-USS_01DBC.html" TargetMode="External"/><Relationship Id="rId4" Type="http://schemas.openxmlformats.org/officeDocument/2006/relationships/hyperlink" Target="http://ecos.princetonreview.com/" TargetMode="External"/><Relationship Id="rId5" Type="http://schemas.openxmlformats.org/officeDocument/2006/relationships/hyperlink" Target="http://www.xap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incetonreview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mpustours.com/" TargetMode="External"/><Relationship Id="rId3" Type="http://schemas.openxmlformats.org/officeDocument/2006/relationships/hyperlink" Target="http://www.assis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ialaidsupersite.com/" TargetMode="External"/><Relationship Id="rId4" Type="http://schemas.openxmlformats.org/officeDocument/2006/relationships/hyperlink" Target="http://www.salliemae.com/" TargetMode="External"/><Relationship Id="rId5" Type="http://schemas.openxmlformats.org/officeDocument/2006/relationships/hyperlink" Target="http://www.fastweb.com/" TargetMode="External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fafsa.ed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texas.edu/world/comcol/state/" TargetMode="External"/><Relationship Id="rId3" Type="http://schemas.openxmlformats.org/officeDocument/2006/relationships/hyperlink" Target="http://www.cccco.ed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kersfieldcollege.edu/academic/catalog/" TargetMode="External"/><Relationship Id="rId4" Type="http://schemas.openxmlformats.org/officeDocument/2006/relationships/hyperlink" Target="http://www.bakersfieldcollege.edu/counselin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kersfieldcollege.ed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kersfieldcollege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Instructions for Higher Ed PP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Please note while using the following presentation, any words in red have internet links.  To get to the link click on the red word.</a:t>
            </a:r>
          </a:p>
          <a:p>
            <a:pPr eaLnBrk="1" hangingPunct="1"/>
            <a:r>
              <a:rPr lang="en-US">
                <a:latin typeface="Tahoma" charset="0"/>
              </a:rPr>
              <a:t>  To return back to the presentation hit the </a:t>
            </a:r>
            <a:r>
              <a:rPr lang="ja-JP" altLang="en-US">
                <a:latin typeface="Tahoma" charset="0"/>
              </a:rPr>
              <a:t>“</a:t>
            </a:r>
            <a:r>
              <a:rPr lang="en-US">
                <a:latin typeface="Tahoma" charset="0"/>
              </a:rPr>
              <a:t>BACK</a:t>
            </a:r>
            <a:r>
              <a:rPr lang="ja-JP" altLang="en-US">
                <a:latin typeface="Tahoma" charset="0"/>
              </a:rPr>
              <a:t>”</a:t>
            </a:r>
            <a:r>
              <a:rPr lang="en-US">
                <a:latin typeface="Tahoma" charset="0"/>
              </a:rPr>
              <a:t> button on your toolbar (top left corner).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CSU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erdana" charset="0"/>
              </a:rPr>
              <a:t>Offers more than 1,400 bachelor's and 500 master's degrees in over 200 subject areas</a:t>
            </a:r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</a:rPr>
              <a:t>BA/BS degrees</a:t>
            </a:r>
          </a:p>
          <a:p>
            <a:pPr eaLnBrk="1" hangingPunct="1"/>
            <a:r>
              <a:rPr lang="en-US" dirty="0">
                <a:latin typeface="Tahoma" charset="0"/>
              </a:rPr>
              <a:t>MA/MS degrees</a:t>
            </a:r>
          </a:p>
          <a:p>
            <a:pPr eaLnBrk="1" hangingPunct="1"/>
            <a:r>
              <a:rPr lang="en-US" dirty="0">
                <a:latin typeface="Tahoma" charset="0"/>
              </a:rPr>
              <a:t>60 units w/2.0 to transfer as a JR</a:t>
            </a:r>
          </a:p>
          <a:p>
            <a:pPr eaLnBrk="1" hangingPunct="1"/>
            <a:r>
              <a:rPr lang="en-US" dirty="0">
                <a:latin typeface="Tahoma" charset="0"/>
                <a:hlinkClick r:id="rId2" tooltip="link to the CSU home page"/>
              </a:rPr>
              <a:t>Visit a campus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Systems of Higher Education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Community Colleges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California State Universities</a:t>
            </a:r>
          </a:p>
          <a:p>
            <a:pPr eaLnBrk="1" hangingPunct="1"/>
            <a:r>
              <a:rPr lang="en-US">
                <a:latin typeface="Tahoma" charset="0"/>
              </a:rPr>
              <a:t>University of California</a:t>
            </a:r>
          </a:p>
          <a:p>
            <a:pPr eaLnBrk="1" hangingPunct="1"/>
            <a:r>
              <a:rPr lang="en-US">
                <a:latin typeface="Tahoma" charset="0"/>
              </a:rPr>
              <a:t>Private Colleges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University of California</a:t>
            </a:r>
          </a:p>
        </p:txBody>
      </p:sp>
      <p:pic>
        <p:nvPicPr>
          <p:cNvPr id="7173" name="Picture 5" descr="UCcampus ma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327275"/>
            <a:ext cx="3810000" cy="3494088"/>
          </a:xfrm>
        </p:spPr>
      </p:pic>
      <p:sp>
        <p:nvSpPr>
          <p:cNvPr id="717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10 campuses	</a:t>
            </a:r>
          </a:p>
          <a:p>
            <a:pPr eaLnBrk="1" hangingPunct="1"/>
            <a:r>
              <a:rPr lang="en-US" sz="2800">
                <a:latin typeface="Verdana" charset="0"/>
              </a:rPr>
              <a:t>187,000 students</a:t>
            </a:r>
          </a:p>
          <a:p>
            <a:pPr eaLnBrk="1" hangingPunct="1"/>
            <a:r>
              <a:rPr lang="en-US" sz="2800">
                <a:latin typeface="Tahoma" charset="0"/>
              </a:rPr>
              <a:t>Emphasis on research</a:t>
            </a:r>
          </a:p>
          <a:p>
            <a:pPr eaLnBrk="1" hangingPunct="1"/>
            <a:r>
              <a:rPr lang="en-US" sz="2800">
                <a:latin typeface="Tahoma" charset="0"/>
              </a:rPr>
              <a:t>5 Medical Schools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UC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Offers more than 150 disciplines</a:t>
            </a:r>
          </a:p>
          <a:p>
            <a:pPr eaLnBrk="1" hangingPunct="1"/>
            <a:r>
              <a:rPr lang="en-US" dirty="0">
                <a:latin typeface="Tahoma" charset="0"/>
              </a:rPr>
              <a:t>BA/BS degrees</a:t>
            </a:r>
          </a:p>
          <a:p>
            <a:pPr eaLnBrk="1" hangingPunct="1"/>
            <a:r>
              <a:rPr lang="en-US" dirty="0">
                <a:latin typeface="Tahoma" charset="0"/>
              </a:rPr>
              <a:t>MA/MS degrees</a:t>
            </a:r>
          </a:p>
          <a:p>
            <a:pPr eaLnBrk="1" hangingPunct="1"/>
            <a:r>
              <a:rPr lang="en-US" dirty="0">
                <a:latin typeface="Tahoma" charset="0"/>
              </a:rPr>
              <a:t>PhD degrees</a:t>
            </a:r>
          </a:p>
          <a:p>
            <a:pPr eaLnBrk="1" hangingPunct="1"/>
            <a:r>
              <a:rPr lang="en-US" dirty="0">
                <a:latin typeface="Tahoma" charset="0"/>
              </a:rPr>
              <a:t>60 units with 2.4 </a:t>
            </a:r>
            <a:r>
              <a:rPr lang="en-US" dirty="0" err="1">
                <a:latin typeface="Tahoma" charset="0"/>
              </a:rPr>
              <a:t>gpa</a:t>
            </a:r>
            <a:r>
              <a:rPr lang="en-US" dirty="0">
                <a:latin typeface="Tahoma" charset="0"/>
              </a:rPr>
              <a:t> to transfer as a Junior (most want higher </a:t>
            </a:r>
            <a:r>
              <a:rPr lang="en-US" dirty="0" err="1">
                <a:latin typeface="Tahoma" charset="0"/>
              </a:rPr>
              <a:t>g.p.a</a:t>
            </a:r>
            <a:r>
              <a:rPr lang="en-US" dirty="0">
                <a:latin typeface="Tahoma" charset="0"/>
              </a:rPr>
              <a:t>.)</a:t>
            </a:r>
          </a:p>
          <a:p>
            <a:pPr eaLnBrk="1" hangingPunct="1"/>
            <a:r>
              <a:rPr lang="en-US" dirty="0">
                <a:latin typeface="Tahoma" charset="0"/>
                <a:hlinkClick r:id="rId2" tooltip="link to the University of California home page"/>
              </a:rPr>
              <a:t>Visit a campus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Systems of Higher Education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Community Colleges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California State Universities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University of California</a:t>
            </a:r>
          </a:p>
          <a:p>
            <a:pPr eaLnBrk="1" hangingPunct="1"/>
            <a:r>
              <a:rPr lang="en-US">
                <a:latin typeface="Tahoma" charset="0"/>
              </a:rPr>
              <a:t>Private Colleges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hlinkClick r:id="rId2" tooltip="link to Private Universities in California web page"/>
              </a:rPr>
              <a:t>Private Universities	</a:t>
            </a:r>
            <a:endParaRPr lang="en-US" dirty="0">
              <a:latin typeface="Tahoma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Thousands of Private Universities</a:t>
            </a:r>
          </a:p>
          <a:p>
            <a:pPr eaLnBrk="1" hangingPunct="1"/>
            <a:r>
              <a:rPr lang="en-US" sz="2800">
                <a:latin typeface="Tahoma" charset="0"/>
              </a:rPr>
              <a:t>High Admission Standards</a:t>
            </a:r>
          </a:p>
          <a:p>
            <a:pPr eaLnBrk="1" hangingPunct="1"/>
            <a:r>
              <a:rPr lang="en-US" sz="2800">
                <a:latin typeface="Tahoma" charset="0"/>
              </a:rPr>
              <a:t>Initially had religious affiliation</a:t>
            </a:r>
          </a:p>
          <a:p>
            <a:pPr eaLnBrk="1" hangingPunct="1"/>
            <a:r>
              <a:rPr lang="en-US" sz="2800">
                <a:latin typeface="Tahoma" charset="0"/>
              </a:rPr>
              <a:t> Costly</a:t>
            </a:r>
          </a:p>
        </p:txBody>
      </p:sp>
      <p:pic>
        <p:nvPicPr>
          <p:cNvPr id="17412" name="Picture 5" descr="Stanford quad">
            <a:hlinkClick r:id="rId3" tooltip="link to Stanford University home page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514600"/>
            <a:ext cx="3810000" cy="2524125"/>
          </a:xfrm>
        </p:spPr>
      </p:pic>
    </p:spTree>
  </p:cSld>
  <p:clrMapOvr>
    <a:masterClrMapping/>
  </p:clrMapOvr>
  <p:transition xmlns:p14="http://schemas.microsoft.com/office/powerpoint/2010/main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Systems of Higher Education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Tahoma" charset="0"/>
              </a:rPr>
              <a:t>Community Colleges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Tahoma" charset="0"/>
              </a:rPr>
              <a:t>California State Universities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Tahoma" charset="0"/>
              </a:rPr>
              <a:t>University of California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Tahoma" charset="0"/>
              </a:rPr>
              <a:t>Private Colleges</a:t>
            </a:r>
          </a:p>
          <a:p>
            <a:pPr eaLnBrk="1" hangingPunct="1"/>
            <a:r>
              <a:rPr lang="en-US" dirty="0">
                <a:latin typeface="Tahoma" charset="0"/>
                <a:hlinkClick r:id="rId2" tooltip="Links to all US Universities"/>
              </a:rPr>
              <a:t>All US Universities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Where can I get more college info on the web?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  <a:hlinkClick r:id="rId2" tooltip="Princeton college tips"/>
              </a:rPr>
              <a:t>Princeton review</a:t>
            </a:r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  <a:hlinkClick r:id="rId3" tooltip="College Board"/>
              </a:rPr>
              <a:t>College Board</a:t>
            </a:r>
            <a:endParaRPr lang="en-US" dirty="0">
              <a:latin typeface="Tahoma" charset="0"/>
              <a:hlinkClick r:id="rId3"/>
            </a:endParaRPr>
          </a:p>
          <a:p>
            <a:pPr eaLnBrk="1" hangingPunct="1"/>
            <a:r>
              <a:rPr lang="en-US" dirty="0">
                <a:latin typeface="Tahoma" charset="0"/>
                <a:hlinkClick r:id="rId4" tooltip="college and career information"/>
              </a:rPr>
              <a:t>ECOS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Education &amp; Careers Opportunity System</a:t>
            </a:r>
          </a:p>
          <a:p>
            <a:pPr eaLnBrk="1" hangingPunct="1"/>
            <a:r>
              <a:rPr lang="en-US" dirty="0">
                <a:latin typeface="Tahoma" charset="0"/>
                <a:hlinkClick r:id="rId5" tooltip="student-centered website, apply &amp; find a college"/>
              </a:rPr>
              <a:t>XAP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 need help to transfer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hlinkClick r:id="rId2" tooltip="campus tours of US universities"/>
              </a:rPr>
              <a:t>Visit the campus </a:t>
            </a:r>
            <a:r>
              <a:rPr lang="en-US" dirty="0">
                <a:latin typeface="Tahoma" charset="0"/>
              </a:rPr>
              <a:t>in person</a:t>
            </a:r>
          </a:p>
          <a:p>
            <a:pPr lvl="1" eaLnBrk="1" hangingPunct="1"/>
            <a:r>
              <a:rPr lang="en-US" dirty="0">
                <a:latin typeface="Tahoma" charset="0"/>
              </a:rPr>
              <a:t>Sit in on classes in your major	</a:t>
            </a:r>
          </a:p>
          <a:p>
            <a:pPr eaLnBrk="1" hangingPunct="1"/>
            <a:r>
              <a:rPr lang="en-US" dirty="0">
                <a:latin typeface="Tahoma" charset="0"/>
              </a:rPr>
              <a:t>Check </a:t>
            </a:r>
            <a:r>
              <a:rPr lang="en-US" dirty="0">
                <a:latin typeface="Tahoma" charset="0"/>
                <a:hlinkClick r:id="rId3" tooltip="articulation agreements"/>
              </a:rPr>
              <a:t>Assist </a:t>
            </a:r>
            <a:r>
              <a:rPr lang="en-US" dirty="0">
                <a:latin typeface="Tahoma" charset="0"/>
              </a:rPr>
              <a:t>for articulation </a:t>
            </a:r>
          </a:p>
          <a:p>
            <a:pPr eaLnBrk="1" hangingPunct="1"/>
            <a:r>
              <a:rPr lang="en-US" dirty="0">
                <a:latin typeface="Tahoma" charset="0"/>
              </a:rPr>
              <a:t>Apply to more than one campus</a:t>
            </a:r>
          </a:p>
          <a:p>
            <a:pPr eaLnBrk="1" hangingPunct="1"/>
            <a:r>
              <a:rPr lang="en-US" dirty="0">
                <a:latin typeface="Tahoma" charset="0"/>
              </a:rPr>
              <a:t>Check your transferable units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</a:t>
            </a:r>
            <a:r>
              <a:rPr lang="ja-JP" altLang="en-US">
                <a:latin typeface="Tahoma" charset="0"/>
              </a:rPr>
              <a:t>’</a:t>
            </a:r>
            <a:r>
              <a:rPr lang="en-US">
                <a:latin typeface="Tahoma" charset="0"/>
              </a:rPr>
              <a:t>m ready to apply..now what?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Know filing application period</a:t>
            </a:r>
          </a:p>
          <a:p>
            <a:pPr eaLnBrk="1" hangingPunct="1"/>
            <a:r>
              <a:rPr lang="en-US" sz="2400" dirty="0">
                <a:latin typeface="Tahoma" charset="0"/>
                <a:hlinkClick r:id="rId2" tooltip="apply for financial aid"/>
              </a:rPr>
              <a:t>Apply for financial aid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  <a:hlinkClick r:id="rId3"/>
              </a:rPr>
              <a:t>More financial aid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  <a:hlinkClick r:id="rId4" tooltip="more financial aid information"/>
              </a:rPr>
              <a:t>Even more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Apply for </a:t>
            </a:r>
            <a:r>
              <a:rPr lang="en-US" sz="2400" dirty="0">
                <a:latin typeface="Tahoma" charset="0"/>
                <a:hlinkClick r:id="rId5" tooltip="apply for scholarships"/>
              </a:rPr>
              <a:t>Scholarships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Certify general </a:t>
            </a:r>
            <a:r>
              <a:rPr lang="en-US" sz="2400" dirty="0" err="1">
                <a:latin typeface="Tahoma" charset="0"/>
              </a:rPr>
              <a:t>ed</a:t>
            </a:r>
            <a:r>
              <a:rPr lang="en-US" sz="2400" dirty="0">
                <a:latin typeface="Tahoma" charset="0"/>
              </a:rPr>
              <a:t> requirements</a:t>
            </a:r>
          </a:p>
        </p:txBody>
      </p:sp>
      <p:pic>
        <p:nvPicPr>
          <p:cNvPr id="21508" name="Picture 11" descr="j007862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825" y="2017713"/>
            <a:ext cx="1912938" cy="4114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524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Student Development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2590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Introduction to California Higher Education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Call 395-4421 - BC Counseling Department for an appointment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For more information……</a:t>
            </a:r>
          </a:p>
        </p:txBody>
      </p:sp>
      <p:sp>
        <p:nvSpPr>
          <p:cNvPr id="18438" name="Cloud" descr="MVC-114S"/>
          <p:cNvSpPr>
            <a:spLocks noChangeAspect="1" noEditPoints="1" noChangeArrowheads="1"/>
          </p:cNvSpPr>
          <p:nvPr/>
        </p:nvSpPr>
        <p:spPr bwMode="auto">
          <a:xfrm>
            <a:off x="3505200" y="2514600"/>
            <a:ext cx="5334000" cy="4038600"/>
          </a:xfrm>
          <a:custGeom>
            <a:avLst/>
            <a:gdLst>
              <a:gd name="T0" fmla="*/ 16545 w 21600"/>
              <a:gd name="T1" fmla="*/ 2019300 h 21600"/>
              <a:gd name="T2" fmla="*/ 2667000 w 21600"/>
              <a:gd name="T3" fmla="*/ 4034300 h 21600"/>
              <a:gd name="T4" fmla="*/ 5329555 w 21600"/>
              <a:gd name="T5" fmla="*/ 2019300 h 21600"/>
              <a:gd name="T6" fmla="*/ 2667000 w 21600"/>
              <a:gd name="T7" fmla="*/ 230911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381000" y="2057400"/>
            <a:ext cx="480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Visit the Counseling Center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Systems of Higher Education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Community Colleges</a:t>
            </a:r>
          </a:p>
          <a:p>
            <a:pPr eaLnBrk="1" hangingPunct="1"/>
            <a:r>
              <a:rPr lang="en-US">
                <a:latin typeface="Tahoma" charset="0"/>
              </a:rPr>
              <a:t>California State Universities</a:t>
            </a:r>
          </a:p>
          <a:p>
            <a:pPr eaLnBrk="1" hangingPunct="1"/>
            <a:r>
              <a:rPr lang="en-US">
                <a:latin typeface="Tahoma" charset="0"/>
              </a:rPr>
              <a:t>University of California</a:t>
            </a:r>
          </a:p>
          <a:p>
            <a:pPr eaLnBrk="1" hangingPunct="1"/>
            <a:r>
              <a:rPr lang="en-US">
                <a:latin typeface="Tahoma" charset="0"/>
              </a:rPr>
              <a:t>Private Colleges</a:t>
            </a:r>
          </a:p>
        </p:txBody>
      </p:sp>
    </p:spTree>
  </p:cSld>
  <p:clrMapOvr>
    <a:masterClrMapping/>
  </p:clrMapOvr>
  <p:transition xmlns:p14="http://schemas.microsoft.com/office/powerpoint/2010/main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hlinkClick r:id="rId2" tooltip="link to community colleges in the United States"/>
              </a:rPr>
              <a:t>Community Colleges	</a:t>
            </a:r>
            <a:endParaRPr lang="en-US" dirty="0">
              <a:latin typeface="Tahoma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AA/AS &amp; Certificates</a:t>
            </a:r>
          </a:p>
          <a:p>
            <a:pPr eaLnBrk="1" hangingPunct="1"/>
            <a:r>
              <a:rPr lang="en-US" dirty="0">
                <a:latin typeface="Tahoma" charset="0"/>
              </a:rPr>
              <a:t>Almost 3 million students		</a:t>
            </a:r>
          </a:p>
          <a:p>
            <a:pPr eaLnBrk="1" hangingPunct="1"/>
            <a:r>
              <a:rPr lang="en-US" dirty="0">
                <a:latin typeface="Tahoma" charset="0"/>
                <a:hlinkClick r:id="rId3" tooltip="California Community Colleges"/>
              </a:rPr>
              <a:t>112 Colleges in California	</a:t>
            </a:r>
            <a:endParaRPr lang="en-US" dirty="0">
              <a:latin typeface="Tahoma" charset="0"/>
            </a:endParaRPr>
          </a:p>
          <a:p>
            <a:pPr lvl="2" eaLnBrk="1" hangingPunct="1"/>
            <a:r>
              <a:rPr lang="en-US" dirty="0">
                <a:latin typeface="Tahoma" charset="0"/>
              </a:rPr>
              <a:t>See map on next slide</a:t>
            </a:r>
          </a:p>
          <a:p>
            <a:pPr lvl="1" eaLnBrk="1" hangingPunct="1"/>
            <a:r>
              <a:rPr lang="en-US" dirty="0">
                <a:latin typeface="Tahoma" charset="0"/>
              </a:rPr>
              <a:t>Kern Community College District	</a:t>
            </a:r>
          </a:p>
          <a:p>
            <a:pPr lvl="2" eaLnBrk="1" hangingPunct="1"/>
            <a:r>
              <a:rPr lang="en-US" dirty="0">
                <a:latin typeface="Tahoma" charset="0"/>
              </a:rPr>
              <a:t>Bakersfield College</a:t>
            </a:r>
          </a:p>
          <a:p>
            <a:pPr lvl="2" eaLnBrk="1" hangingPunct="1"/>
            <a:r>
              <a:rPr lang="en-US" dirty="0">
                <a:latin typeface="Tahoma" charset="0"/>
              </a:rPr>
              <a:t>Cerro </a:t>
            </a:r>
            <a:r>
              <a:rPr lang="en-US" dirty="0" err="1">
                <a:latin typeface="Tahoma" charset="0"/>
              </a:rPr>
              <a:t>Coso</a:t>
            </a:r>
            <a:endParaRPr lang="en-US" dirty="0">
              <a:latin typeface="Tahoma" charset="0"/>
            </a:endParaRPr>
          </a:p>
          <a:p>
            <a:pPr lvl="2" eaLnBrk="1" hangingPunct="1"/>
            <a:r>
              <a:rPr lang="en-US" dirty="0">
                <a:latin typeface="Tahoma" charset="0"/>
              </a:rPr>
              <a:t>Porterville College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172200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219200" y="6096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Tell me more about BC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hlinkClick r:id="rId2" tooltip="link to the BC home page"/>
              </a:rPr>
              <a:t>Bakersfield College Website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How to navigate</a:t>
            </a:r>
          </a:p>
          <a:p>
            <a:pPr eaLnBrk="1" hangingPunct="1"/>
            <a:r>
              <a:rPr lang="en-US" dirty="0">
                <a:latin typeface="Tahoma" charset="0"/>
                <a:hlinkClick r:id="rId3" tooltip="link to the BC catalog"/>
              </a:rPr>
              <a:t>Bakersfield College Catalog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How to read the catalog</a:t>
            </a:r>
          </a:p>
          <a:p>
            <a:pPr eaLnBrk="1" hangingPunct="1"/>
            <a:r>
              <a:rPr lang="en-US" dirty="0">
                <a:latin typeface="Tahoma" charset="0"/>
                <a:hlinkClick r:id="rId4" tooltip="link to the BC Counseling Center page"/>
              </a:rPr>
              <a:t>BC Counseling Center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Services available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How can I enroll at BC?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Complete the Matriculation Process</a:t>
            </a:r>
          </a:p>
          <a:p>
            <a:pPr lvl="1" eaLnBrk="1" hangingPunct="1"/>
            <a:r>
              <a:rPr lang="en-US" dirty="0">
                <a:latin typeface="Tahoma" charset="0"/>
                <a:hlinkClick r:id="rId2"/>
              </a:rPr>
              <a:t>Admission Form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New Student Orientation</a:t>
            </a:r>
          </a:p>
          <a:p>
            <a:pPr lvl="1" eaLnBrk="1" hangingPunct="1"/>
            <a:r>
              <a:rPr lang="en-US" dirty="0">
                <a:latin typeface="Tahoma" charset="0"/>
              </a:rPr>
              <a:t>Assessment</a:t>
            </a:r>
          </a:p>
          <a:p>
            <a:pPr lvl="1" eaLnBrk="1" hangingPunct="1"/>
            <a:r>
              <a:rPr lang="en-US" dirty="0">
                <a:latin typeface="Tahoma" charset="0"/>
              </a:rPr>
              <a:t>See a Counselor</a:t>
            </a:r>
          </a:p>
          <a:p>
            <a:pPr lvl="1" eaLnBrk="1" hangingPunct="1"/>
            <a:r>
              <a:rPr lang="en-US" dirty="0">
                <a:latin typeface="Tahoma" charset="0"/>
                <a:hlinkClick r:id="rId2"/>
              </a:rPr>
              <a:t>Register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Educational Plan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Systems of Higher Education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Tahoma" charset="0"/>
              </a:rPr>
              <a:t>Community Colleges</a:t>
            </a:r>
          </a:p>
          <a:p>
            <a:pPr eaLnBrk="1" hangingPunct="1"/>
            <a:r>
              <a:rPr lang="en-US">
                <a:latin typeface="Tahoma" charset="0"/>
              </a:rPr>
              <a:t>California State Universities</a:t>
            </a:r>
          </a:p>
          <a:p>
            <a:pPr eaLnBrk="1" hangingPunct="1"/>
            <a:r>
              <a:rPr lang="en-US">
                <a:latin typeface="Tahoma" charset="0"/>
              </a:rPr>
              <a:t>University of California</a:t>
            </a:r>
          </a:p>
          <a:p>
            <a:pPr eaLnBrk="1" hangingPunct="1"/>
            <a:r>
              <a:rPr lang="en-US">
                <a:latin typeface="Tahoma" charset="0"/>
              </a:rPr>
              <a:t>Private Colleges</a:t>
            </a:r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California State University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23 campuses</a:t>
            </a:r>
          </a:p>
          <a:p>
            <a:pPr eaLnBrk="1" hangingPunct="1"/>
            <a:r>
              <a:rPr lang="en-US" sz="2800">
                <a:latin typeface="Tahoma" charset="0"/>
              </a:rPr>
              <a:t>408,000 students</a:t>
            </a:r>
          </a:p>
          <a:p>
            <a:pPr eaLnBrk="1" hangingPunct="1"/>
            <a:r>
              <a:rPr lang="en-US" sz="2800">
                <a:latin typeface="Verdana" charset="0"/>
              </a:rPr>
              <a:t>emphasis on teaching &amp; workforce preparation</a:t>
            </a:r>
          </a:p>
          <a:p>
            <a:pPr eaLnBrk="1" hangingPunct="1"/>
            <a:r>
              <a:rPr lang="en-US" sz="2800">
                <a:latin typeface="Verdana" charset="0"/>
              </a:rPr>
              <a:t>hands-on learning</a:t>
            </a:r>
          </a:p>
          <a:p>
            <a:pPr eaLnBrk="1" hangingPunct="1"/>
            <a:endParaRPr lang="en-US" sz="2800">
              <a:latin typeface="Tahoma" charset="0"/>
            </a:endParaRPr>
          </a:p>
        </p:txBody>
      </p:sp>
      <p:pic>
        <p:nvPicPr>
          <p:cNvPr id="11268" name="Picture 5" descr="Copy of systemmap03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052638"/>
            <a:ext cx="3810000" cy="4044950"/>
          </a:xfrm>
        </p:spPr>
      </p:pic>
    </p:spTree>
  </p:cSld>
  <p:clrMapOvr>
    <a:masterClrMapping/>
  </p:clrMapOvr>
  <p:transition xmlns:p14="http://schemas.microsoft.com/office/powerpoint/2010/main" spd="slow">
    <p:zoom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763</TotalTime>
  <Words>390</Words>
  <Application>Microsoft Macintosh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Tahoma</vt:lpstr>
      <vt:lpstr>Arial</vt:lpstr>
      <vt:lpstr>Wingdings</vt:lpstr>
      <vt:lpstr>Calibri</vt:lpstr>
      <vt:lpstr>Verdana</vt:lpstr>
      <vt:lpstr>Blends</vt:lpstr>
      <vt:lpstr>Instructions for Higher Ed PP</vt:lpstr>
      <vt:lpstr>Student Development 1</vt:lpstr>
      <vt:lpstr>Systems of Higher Education</vt:lpstr>
      <vt:lpstr>Community Colleges </vt:lpstr>
      <vt:lpstr>PowerPoint Presentation</vt:lpstr>
      <vt:lpstr>Tell me more about BC</vt:lpstr>
      <vt:lpstr>How can I enroll at BC?</vt:lpstr>
      <vt:lpstr>Systems of Higher Education</vt:lpstr>
      <vt:lpstr>California State University</vt:lpstr>
      <vt:lpstr>CSU </vt:lpstr>
      <vt:lpstr>Systems of Higher Education</vt:lpstr>
      <vt:lpstr>University of California</vt:lpstr>
      <vt:lpstr>UC</vt:lpstr>
      <vt:lpstr>Systems of Higher Education</vt:lpstr>
      <vt:lpstr>Private Universities </vt:lpstr>
      <vt:lpstr>Systems of Higher Education</vt:lpstr>
      <vt:lpstr>Where can I get more college info on the web?</vt:lpstr>
      <vt:lpstr>I need help to transfer </vt:lpstr>
      <vt:lpstr>I’m ready to apply..now what?</vt:lpstr>
      <vt:lpstr>For more information……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Development 1</dc:title>
  <dc:creator>Ben &amp; Alice Desilagua</dc:creator>
  <cp:lastModifiedBy>Aricia Leighton</cp:lastModifiedBy>
  <cp:revision>74</cp:revision>
  <cp:lastPrinted>2015-01-04T22:12:29Z</cp:lastPrinted>
  <dcterms:created xsi:type="dcterms:W3CDTF">2003-05-23T05:22:05Z</dcterms:created>
  <dcterms:modified xsi:type="dcterms:W3CDTF">2015-01-04T22:27:50Z</dcterms:modified>
</cp:coreProperties>
</file>