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57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B98D83B-4A99-2041-8EFC-3E567DB57C24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F2D14E9-8E8A-EB45-BCD6-549EE5F46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50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CBB29F-41AF-BA4B-8755-4B142988EEF2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AE3986-C788-E44C-A821-04B94DA72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8FA46-977A-8E4D-AA0B-952286F1F54B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C3613-328D-8047-AACB-1417E0B79F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1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964F2048-3932-0948-96CC-030AB9210A1B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AAAA7ECD-ABB9-8548-B20C-75019A224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82841-B0D7-0540-9CC9-52BB10B3C8AB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D8DD2-AF2E-B141-87FD-B0478EA0C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7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A18FFE0D-3721-0948-902B-D30B1F3AB6CC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665D747-F9F9-C348-A34C-3B63E3318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91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0B0DA-D5EC-1E4F-A418-E0CDB97584B5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40E1D-583C-B04E-87B4-4C3D53BBEB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1D6BE2-7FA7-5146-8BB5-E2B14902CD8A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015E-562A-2F44-BD45-2AEFE25C3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594D7-2376-B043-B521-7695B43238C6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6E8F9-3086-3646-9EE3-AE974B13F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7C72E-A09D-304B-86F3-4E7224C7E89E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805B-CE7B-9849-A66E-AB8023C60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9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9D267-2BB8-5A40-A046-A3DDBA18A45D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6490-4F0A-FC4A-9ECD-AAF3E49CB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4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6F227-491A-934B-80A2-B3456E10976F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77EC7-7440-FA45-80D9-58BEB99E8E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2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Trebuchet MS" charset="0"/>
              </a:defRPr>
            </a:lvl1pPr>
          </a:lstStyle>
          <a:p>
            <a:fld id="{D80ECF13-AA57-AB43-81CE-3D5D3DE34521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charset="0"/>
              </a:defRPr>
            </a:lvl1pPr>
          </a:lstStyle>
          <a:p>
            <a:fld id="{39963F89-170D-DA41-A8BE-229F2CEC0A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62" r:id="rId9"/>
    <p:sldLayoutId id="2147483653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charset="0"/>
        <a:buChar char="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charset="0"/>
        <a:buChar char=""/>
        <a:defRPr sz="23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charset="0"/>
        <a:buChar char=""/>
        <a:defRPr sz="2000" kern="1200">
          <a:solidFill>
            <a:srgbClr val="6C6C6C"/>
          </a:solidFill>
          <a:latin typeface="+mn-lt"/>
          <a:ea typeface="ＭＳ Ｐゴシック" charset="0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0"/>
        <a:buChar char="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s://banweb.kccd.edu/prod/twbkwbis.P_WWWLogin" TargetMode="External"/><Relationship Id="rId5" Type="http://schemas.openxmlformats.org/officeDocument/2006/relationships/hyperlink" Target="http://www.bakersfieldcollege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vising.wichita.edu/lasac/gpacalc/wsugpa.html" TargetMode="External"/><Relationship Id="rId4" Type="http://schemas.openxmlformats.org/officeDocument/2006/relationships/hyperlink" Target="http://advising.wichita.edu/lasac/pubs/aah/gpa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calculate your gpa</a:t>
            </a:r>
            <a:endParaRPr lang="en-US" dirty="0">
              <a:ea typeface="+mj-ea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z="800">
                <a:latin typeface="Trebuchet MS" charset="0"/>
              </a:rPr>
              <a:t>9/09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4 point system</a:t>
            </a:r>
            <a:endParaRPr lang="en-US" dirty="0">
              <a:ea typeface="+mj-ea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A = 4 points</a:t>
            </a:r>
          </a:p>
          <a:p>
            <a:pPr eaLnBrk="1" hangingPunct="1"/>
            <a:r>
              <a:rPr lang="en-US">
                <a:latin typeface="Trebuchet MS" charset="0"/>
              </a:rPr>
              <a:t>B = 3 points</a:t>
            </a:r>
          </a:p>
          <a:p>
            <a:pPr eaLnBrk="1" hangingPunct="1"/>
            <a:r>
              <a:rPr lang="en-US">
                <a:latin typeface="Trebuchet MS" charset="0"/>
              </a:rPr>
              <a:t>C = 2 points</a:t>
            </a:r>
          </a:p>
          <a:p>
            <a:pPr eaLnBrk="1" hangingPunct="1"/>
            <a:r>
              <a:rPr lang="en-US">
                <a:latin typeface="Trebuchet MS" charset="0"/>
              </a:rPr>
              <a:t>D = 1 point</a:t>
            </a:r>
          </a:p>
          <a:p>
            <a:pPr eaLnBrk="1" hangingPunct="1"/>
            <a:r>
              <a:rPr lang="en-US">
                <a:latin typeface="Trebuchet MS" charset="0"/>
              </a:rPr>
              <a:t>F = 0 points</a:t>
            </a:r>
          </a:p>
          <a:p>
            <a:pPr eaLnBrk="1" hangingPunct="1"/>
            <a:endParaRPr lang="en-US">
              <a:latin typeface="Trebuchet MS" charset="0"/>
            </a:endParaRPr>
          </a:p>
          <a:p>
            <a:pPr eaLnBrk="1" hangingPunct="1"/>
            <a:r>
              <a:rPr lang="en-US">
                <a:latin typeface="Trebuchet MS" charset="0"/>
              </a:rPr>
              <a:t>Example: Hist B17a grade of A will receive 4 points for each unit of A. Hist B17a is a 3 unit class. </a:t>
            </a:r>
          </a:p>
          <a:p>
            <a:pPr algn="ctr" eaLnBrk="1" hangingPunct="1">
              <a:buFont typeface="Wingdings 2" charset="0"/>
              <a:buNone/>
            </a:pPr>
            <a:r>
              <a:rPr lang="en-US">
                <a:latin typeface="Trebuchet MS" charset="0"/>
              </a:rPr>
              <a:t>3 units X 4 points = 12 grade points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Semester GPA</a:t>
            </a:r>
            <a:endParaRPr lang="en-US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rebuchet MS" charset="0"/>
            </a:endParaRPr>
          </a:p>
          <a:p>
            <a:pPr eaLnBrk="1" hangingPunct="1"/>
            <a:r>
              <a:rPr lang="en-US">
                <a:latin typeface="Trebuchet MS" charset="0"/>
              </a:rPr>
              <a:t>Hist B17a		3		A (x4)	       12</a:t>
            </a:r>
          </a:p>
          <a:p>
            <a:pPr eaLnBrk="1" hangingPunct="1"/>
            <a:r>
              <a:rPr lang="en-US">
                <a:latin typeface="Trebuchet MS" charset="0"/>
              </a:rPr>
              <a:t>Engl B1a		4		C (x2)		8</a:t>
            </a:r>
          </a:p>
          <a:p>
            <a:pPr eaLnBrk="1" hangingPunct="1"/>
            <a:r>
              <a:rPr lang="en-US">
                <a:latin typeface="Trebuchet MS" charset="0"/>
              </a:rPr>
              <a:t>Math BA		5		D (x1)		5</a:t>
            </a:r>
          </a:p>
          <a:p>
            <a:pPr eaLnBrk="1" hangingPunct="1"/>
            <a:r>
              <a:rPr lang="en-US">
                <a:latin typeface="Trebuchet MS" charset="0"/>
              </a:rPr>
              <a:t>PHED B6fcx	1		B (x3)		3</a:t>
            </a:r>
          </a:p>
          <a:p>
            <a:pPr eaLnBrk="1" hangingPunct="1"/>
            <a:r>
              <a:rPr lang="en-US">
                <a:latin typeface="Trebuchet MS" charset="0"/>
              </a:rPr>
              <a:t>Art B3ab		3		D (x1)		3</a:t>
            </a:r>
          </a:p>
          <a:p>
            <a:pPr eaLnBrk="1" hangingPunct="1"/>
            <a:r>
              <a:rPr lang="en-US">
                <a:latin typeface="Trebuchet MS" charset="0"/>
              </a:rPr>
              <a:t>STDV B1		</a:t>
            </a:r>
            <a:r>
              <a:rPr lang="en-US" u="sng">
                <a:latin typeface="Trebuchet MS" charset="0"/>
              </a:rPr>
              <a:t>0.5</a:t>
            </a:r>
            <a:r>
              <a:rPr lang="en-US">
                <a:latin typeface="Trebuchet MS" charset="0"/>
              </a:rPr>
              <a:t>		</a:t>
            </a:r>
            <a:r>
              <a:rPr lang="en-US" u="sng">
                <a:latin typeface="Trebuchet MS" charset="0"/>
              </a:rPr>
              <a:t>A (x4)</a:t>
            </a:r>
            <a:r>
              <a:rPr lang="en-US">
                <a:latin typeface="Trebuchet MS" charset="0"/>
              </a:rPr>
              <a:t>		</a:t>
            </a:r>
            <a:r>
              <a:rPr lang="en-US" u="sng">
                <a:latin typeface="Trebuchet MS" charset="0"/>
              </a:rPr>
              <a:t>2</a:t>
            </a:r>
          </a:p>
          <a:p>
            <a:pPr lvl="4" eaLnBrk="1" hangingPunct="1">
              <a:buFont typeface="Wingdings" charset="0"/>
              <a:buNone/>
            </a:pPr>
            <a:r>
              <a:rPr lang="en-US">
                <a:latin typeface="Trebuchet MS" charset="0"/>
              </a:rPr>
              <a:t>		</a:t>
            </a:r>
            <a:r>
              <a:rPr lang="en-US" sz="2400">
                <a:latin typeface="Trebuchet MS" charset="0"/>
              </a:rPr>
              <a:t>         16.5</a:t>
            </a:r>
            <a:r>
              <a:rPr lang="en-US">
                <a:latin typeface="Trebuchet MS" charset="0"/>
              </a:rPr>
              <a:t>			           </a:t>
            </a:r>
            <a:r>
              <a:rPr lang="en-US" sz="2400">
                <a:latin typeface="Trebuchet MS" charset="0"/>
              </a:rPr>
              <a:t>33</a:t>
            </a:r>
          </a:p>
          <a:p>
            <a:pPr eaLnBrk="1" hangingPunct="1">
              <a:buFont typeface="Wingdings 2" charset="0"/>
              <a:buNone/>
            </a:pPr>
            <a:r>
              <a:rPr lang="en-US" u="sng">
                <a:latin typeface="Trebuchet MS" charset="0"/>
              </a:rPr>
              <a:t>33 grade </a:t>
            </a:r>
            <a:r>
              <a:rPr lang="en-US">
                <a:latin typeface="Trebuchet MS" charset="0"/>
              </a:rPr>
              <a:t>points	     2.0 GPA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Trebuchet MS" charset="0"/>
              </a:rPr>
              <a:t>16.5 units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64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397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Units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Grade &amp;</a:t>
                      </a:r>
                    </a:p>
                    <a:p>
                      <a:r>
                        <a:rPr lang="en-US" sz="1800" dirty="0" smtClean="0"/>
                        <a:t>Point Value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Grade Points</a:t>
                      </a:r>
                      <a:endParaRPr lang="en-US" sz="1800" dirty="0"/>
                    </a:p>
                  </a:txBody>
                  <a:tcPr marT="45697" marB="45697"/>
                </a:tc>
              </a:tr>
            </a:tbl>
          </a:graphicData>
        </a:graphic>
      </p:graphicFrame>
      <p:sp>
        <p:nvSpPr>
          <p:cNvPr id="5" name="Equal 4"/>
          <p:cNvSpPr/>
          <p:nvPr/>
        </p:nvSpPr>
        <p:spPr>
          <a:xfrm>
            <a:off x="2971800" y="5486400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Banner units</a:t>
            </a:r>
            <a:endParaRPr lang="en-US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There are 4 kinds of units on MyBanWeb:</a:t>
            </a:r>
          </a:p>
          <a:p>
            <a:pPr lvl="1" eaLnBrk="1" hangingPunct="1"/>
            <a:r>
              <a:rPr lang="en-US">
                <a:latin typeface="Trebuchet MS" charset="0"/>
              </a:rPr>
              <a:t>Attempted hours</a:t>
            </a:r>
          </a:p>
          <a:p>
            <a:pPr lvl="1" eaLnBrk="1" hangingPunct="1"/>
            <a:r>
              <a:rPr lang="en-US">
                <a:latin typeface="Trebuchet MS" charset="0"/>
              </a:rPr>
              <a:t>Passed hours</a:t>
            </a:r>
          </a:p>
          <a:p>
            <a:pPr lvl="1" eaLnBrk="1" hangingPunct="1"/>
            <a:r>
              <a:rPr lang="en-US">
                <a:latin typeface="Trebuchet MS" charset="0"/>
              </a:rPr>
              <a:t>Earned hours</a:t>
            </a:r>
          </a:p>
          <a:p>
            <a:pPr lvl="1" eaLnBrk="1" hangingPunct="1"/>
            <a:r>
              <a:rPr lang="en-US">
                <a:solidFill>
                  <a:schemeClr val="accent1"/>
                </a:solidFill>
                <a:latin typeface="Trebuchet MS" charset="0"/>
              </a:rPr>
              <a:t>GPA hours</a:t>
            </a:r>
          </a:p>
          <a:p>
            <a:pPr lvl="1" eaLnBrk="1" hangingPunct="1"/>
            <a:endParaRPr lang="en-US">
              <a:solidFill>
                <a:srgbClr val="FF0000"/>
              </a:solidFill>
              <a:latin typeface="Trebuchet MS" charset="0"/>
            </a:endParaRPr>
          </a:p>
          <a:p>
            <a:pPr lvl="1" eaLnBrk="1" hangingPunct="1"/>
            <a:r>
              <a:rPr lang="en-US">
                <a:solidFill>
                  <a:schemeClr val="tx1"/>
                </a:solidFill>
                <a:latin typeface="Trebuchet MS" charset="0"/>
              </a:rPr>
              <a:t>Important: </a:t>
            </a:r>
          </a:p>
          <a:p>
            <a:pPr lvl="2" eaLnBrk="1" hangingPunct="1"/>
            <a:r>
              <a:rPr lang="en-US">
                <a:latin typeface="Trebuchet MS" charset="0"/>
              </a:rPr>
              <a:t>Use GPA hours located in MyBanWeb when calculating your cumulative GPA.</a:t>
            </a:r>
          </a:p>
          <a:p>
            <a:pPr lvl="2" eaLnBrk="1" hangingPunct="1"/>
            <a:r>
              <a:rPr lang="en-US">
                <a:latin typeface="Trebuchet MS" charset="0"/>
              </a:rPr>
              <a:t>Units attempted which result in CR/NC, W, IP, or I grades are not used in computing GPA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ea typeface="+mj-ea"/>
              </a:rPr>
              <a:t>Quality points </a:t>
            </a:r>
            <a:br>
              <a:rPr lang="en-US" u="sng" dirty="0" smtClean="0">
                <a:ea typeface="+mj-ea"/>
              </a:rPr>
            </a:br>
            <a:r>
              <a:rPr lang="en-US" dirty="0" smtClean="0">
                <a:ea typeface="+mj-ea"/>
              </a:rPr>
              <a:t>gpa hours</a:t>
            </a:r>
            <a:endParaRPr lang="en-US" u="sng" dirty="0">
              <a:ea typeface="+mj-ea"/>
            </a:endParaRPr>
          </a:p>
        </p:txBody>
      </p:sp>
      <p:pic>
        <p:nvPicPr>
          <p:cNvPr id="11267" name="Content Placeholder 3" descr="gpaprintscreencu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52600"/>
            <a:ext cx="8901113" cy="1679575"/>
          </a:xfrm>
        </p:spPr>
      </p:pic>
      <p:sp>
        <p:nvSpPr>
          <p:cNvPr id="5" name="Equal 4"/>
          <p:cNvSpPr/>
          <p:nvPr/>
        </p:nvSpPr>
        <p:spPr>
          <a:xfrm>
            <a:off x="4038600" y="609600"/>
            <a:ext cx="5334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4724400" y="457200"/>
            <a:ext cx="198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>
                <a:latin typeface="Trebuchet MS" charset="0"/>
              </a:rPr>
              <a:t>GPA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838200" y="3810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latin typeface="Trebuchet MS" charset="0"/>
              </a:rPr>
              <a:t>30 quality points</a:t>
            </a:r>
            <a:r>
              <a:rPr lang="en-US">
                <a:latin typeface="Trebuchet MS" charset="0"/>
              </a:rPr>
              <a:t>		</a:t>
            </a:r>
            <a:endParaRPr lang="en-US" u="sng">
              <a:latin typeface="Trebuchet MS" charset="0"/>
            </a:endParaRPr>
          </a:p>
          <a:p>
            <a:pPr eaLnBrk="1" hangingPunct="1"/>
            <a:r>
              <a:rPr lang="en-US">
                <a:latin typeface="Trebuchet MS" charset="0"/>
              </a:rPr>
              <a:t>12.5 GPA hours</a:t>
            </a:r>
          </a:p>
        </p:txBody>
      </p:sp>
      <p:sp>
        <p:nvSpPr>
          <p:cNvPr id="8" name="Equal 7"/>
          <p:cNvSpPr/>
          <p:nvPr/>
        </p:nvSpPr>
        <p:spPr>
          <a:xfrm>
            <a:off x="2819400" y="3886200"/>
            <a:ext cx="4572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3581400" y="3962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rebuchet MS" charset="0"/>
              </a:rPr>
              <a:t>2.40 GPA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4876800"/>
            <a:ext cx="4333875" cy="1200150"/>
          </a:xfrm>
          <a:prstGeom prst="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Log into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hlinkClick r:id="rId4"/>
              </a:rPr>
              <a:t>MyBanWeb</a:t>
            </a:r>
            <a:r>
              <a:rPr lang="en-US" dirty="0">
                <a:latin typeface="+mn-lt"/>
                <a:ea typeface="+mn-ea"/>
              </a:rPr>
              <a:t> at the </a:t>
            </a:r>
            <a:r>
              <a:rPr lang="en-US" dirty="0">
                <a:latin typeface="+mn-lt"/>
                <a:ea typeface="+mn-ea"/>
                <a:hlinkClick r:id="rId5"/>
              </a:rPr>
              <a:t>BC website</a:t>
            </a:r>
            <a:r>
              <a:rPr lang="en-US" dirty="0">
                <a:latin typeface="+mn-lt"/>
                <a:ea typeface="+mn-ea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	Go to Student&gt;Student Records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	View Academic Transcript 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	View Final Grades for GPA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343400" y="1447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867400" y="1447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GPA Deficient example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Trebuchet MS" charset="0"/>
              </a:rPr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9725"/>
            <a:ext cx="7239000" cy="4846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endParaRPr lang="en-US" sz="2600" dirty="0">
              <a:latin typeface="+mn-lt"/>
              <a:ea typeface="+mn-ea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Hist B17a		3		A (x4)	       12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Engl B1a		4		D (x1)		4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Math BA		5		D (x1)		5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PHED B6fcx	1		B (x3)		3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Art B3ab		3		D (x1)		3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>
                <a:latin typeface="+mn-lt"/>
                <a:ea typeface="+mn-ea"/>
              </a:rPr>
              <a:t>STDV B1		</a:t>
            </a:r>
            <a:r>
              <a:rPr lang="en-US" sz="2600" u="sng" dirty="0">
                <a:latin typeface="+mn-lt"/>
                <a:ea typeface="+mn-ea"/>
              </a:rPr>
              <a:t>0.5</a:t>
            </a:r>
            <a:r>
              <a:rPr lang="en-US" sz="2600" dirty="0">
                <a:latin typeface="+mn-lt"/>
                <a:ea typeface="+mn-ea"/>
              </a:rPr>
              <a:t>		</a:t>
            </a:r>
            <a:r>
              <a:rPr lang="en-US" sz="2600" u="sng" dirty="0">
                <a:latin typeface="+mn-lt"/>
                <a:ea typeface="+mn-ea"/>
              </a:rPr>
              <a:t>A (x4)</a:t>
            </a:r>
            <a:r>
              <a:rPr lang="en-US" sz="2600" dirty="0">
                <a:latin typeface="+mn-lt"/>
                <a:ea typeface="+mn-ea"/>
              </a:rPr>
              <a:t>		</a:t>
            </a:r>
            <a:r>
              <a:rPr lang="en-US" sz="2600" u="sng" dirty="0">
                <a:latin typeface="+mn-lt"/>
                <a:ea typeface="+mn-ea"/>
              </a:rPr>
              <a:t>2</a:t>
            </a:r>
          </a:p>
          <a:p>
            <a:pPr marL="1280160" lvl="4" indent="-228600" fontAlgn="auto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70000"/>
              <a:buFont typeface="Wingdings"/>
              <a:buNone/>
              <a:defRPr/>
            </a:pPr>
            <a:r>
              <a:rPr lang="en-US" dirty="0">
                <a:latin typeface="+mn-lt"/>
                <a:ea typeface="+mn-ea"/>
              </a:rPr>
              <a:t>		</a:t>
            </a:r>
            <a:r>
              <a:rPr lang="en-US" sz="2400" dirty="0">
                <a:latin typeface="+mn-lt"/>
                <a:ea typeface="+mn-ea"/>
              </a:rPr>
              <a:t>         16.5</a:t>
            </a:r>
            <a:r>
              <a:rPr lang="en-US" dirty="0">
                <a:latin typeface="+mn-lt"/>
                <a:ea typeface="+mn-ea"/>
              </a:rPr>
              <a:t>			           </a:t>
            </a:r>
            <a:r>
              <a:rPr lang="en-US" sz="2400" dirty="0">
                <a:latin typeface="+mn-lt"/>
                <a:ea typeface="+mn-ea"/>
              </a:rPr>
              <a:t>29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defRPr/>
            </a:pPr>
            <a:r>
              <a:rPr lang="en-US" sz="2600" u="sng" dirty="0">
                <a:latin typeface="+mn-lt"/>
                <a:ea typeface="+mn-ea"/>
              </a:rPr>
              <a:t>29 grade </a:t>
            </a:r>
            <a:r>
              <a:rPr lang="en-US" sz="2600" dirty="0">
                <a:latin typeface="+mn-lt"/>
                <a:ea typeface="+mn-ea"/>
              </a:rPr>
              <a:t>points	     1.75 GPA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defRPr/>
            </a:pPr>
            <a:r>
              <a:rPr lang="en-US" sz="2600" dirty="0">
                <a:latin typeface="+mn-lt"/>
                <a:ea typeface="+mn-ea"/>
              </a:rPr>
              <a:t>16.5 units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64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397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Units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Grade &amp;</a:t>
                      </a:r>
                    </a:p>
                    <a:p>
                      <a:r>
                        <a:rPr lang="en-US" sz="1800" dirty="0" smtClean="0"/>
                        <a:t>Point Value</a:t>
                      </a:r>
                      <a:endParaRPr lang="en-US" sz="18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Grade Points</a:t>
                      </a:r>
                      <a:endParaRPr lang="en-US" sz="1800" dirty="0"/>
                    </a:p>
                  </a:txBody>
                  <a:tcPr marT="45697" marB="45697"/>
                </a:tc>
              </a:tr>
            </a:tbl>
          </a:graphicData>
        </a:graphic>
      </p:graphicFrame>
      <p:sp>
        <p:nvSpPr>
          <p:cNvPr id="6" name="Equal 5"/>
          <p:cNvSpPr/>
          <p:nvPr/>
        </p:nvSpPr>
        <p:spPr>
          <a:xfrm>
            <a:off x="2971800" y="5486400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Calculating deficiency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If a GPA is less than 2.0 (C average), the student is on academic probation 1.75 GPA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To determine grade point deficit: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Multiply 2 and the units </a:t>
            </a:r>
            <a:r>
              <a:rPr lang="en-US" dirty="0" smtClean="0">
                <a:solidFill>
                  <a:schemeClr val="accent3"/>
                </a:solidFill>
                <a:ea typeface="+mn-ea"/>
              </a:rPr>
              <a:t>attempted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 (16.5)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Subtract total grade points earned (29)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  <a:ea typeface="+mn-ea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			Multiply 2 x 16.5 = 33</a:t>
            </a: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	    	       	          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29</a:t>
            </a: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</a:t>
            </a:r>
          </a:p>
          <a:p>
            <a:pPr marL="1280160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The student will need 4 units of B or higher to get off academic probation</a:t>
            </a:r>
            <a:endParaRPr lang="en-US" dirty="0">
              <a:ea typeface="+mn-ea"/>
            </a:endParaRPr>
          </a:p>
        </p:txBody>
      </p:sp>
      <p:sp>
        <p:nvSpPr>
          <p:cNvPr id="4" name="Minus 3"/>
          <p:cNvSpPr/>
          <p:nvPr/>
        </p:nvSpPr>
        <p:spPr>
          <a:xfrm>
            <a:off x="4495800" y="4724400"/>
            <a:ext cx="228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343400" y="5105400"/>
            <a:ext cx="914400" cy="460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0" y="5257800"/>
            <a:ext cx="3429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4</a:t>
            </a:r>
            <a:r>
              <a:rPr lang="en-US" sz="2000" dirty="0">
                <a:latin typeface="+mn-lt"/>
                <a:ea typeface="+mn-ea"/>
              </a:rPr>
              <a:t> grade point deficit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Change semester units to quarter units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Semester to Quarter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Multiple semester units by 3/2 or 1.5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Examples: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3/2 x 12 semester units = 18 quarter units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or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1.5 x 12 semester units = 18 quarter units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Quarter to Semester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Multiple quarter units by 2/3 or .667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Examples: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2/3 x 15 quarter units = 10 semester units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or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a typeface="+mn-ea"/>
              </a:rPr>
              <a:t>.667 x 15 quarter units = 10 semester units</a:t>
            </a:r>
            <a:endParaRPr lang="en-US" dirty="0">
              <a:solidFill>
                <a:schemeClr val="tx1">
                  <a:tint val="85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Online GPA Calculator</a:t>
            </a:r>
            <a:endParaRPr lang="en-US" dirty="0">
              <a:ea typeface="+mj-ea"/>
            </a:endParaRPr>
          </a:p>
        </p:txBody>
      </p:sp>
      <p:pic>
        <p:nvPicPr>
          <p:cNvPr id="16387" name="Content Placeholder 4" descr="Wolf Cu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3033713"/>
            <a:ext cx="2667000" cy="2000250"/>
          </a:xfrm>
        </p:spPr>
      </p:pic>
      <p:sp>
        <p:nvSpPr>
          <p:cNvPr id="6" name="TextBox 5"/>
          <p:cNvSpPr txBox="1"/>
          <p:nvPr/>
        </p:nvSpPr>
        <p:spPr>
          <a:xfrm>
            <a:off x="1066800" y="1981200"/>
            <a:ext cx="2222500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WSU GPA </a:t>
            </a:r>
            <a:r>
              <a:rPr lang="en-US" dirty="0">
                <a:latin typeface="+mn-lt"/>
                <a:ea typeface="+mn-ea"/>
                <a:hlinkClick r:id="rId3"/>
              </a:rPr>
              <a:t>Calculator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438400"/>
            <a:ext cx="3581400" cy="369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What do I need to </a:t>
            </a:r>
            <a:r>
              <a:rPr lang="en-US" dirty="0">
                <a:latin typeface="+mn-lt"/>
                <a:ea typeface="+mn-ea"/>
                <a:hlinkClick r:id="rId4"/>
              </a:rPr>
              <a:t>raise my GPA</a:t>
            </a:r>
            <a:r>
              <a:rPr lang="en-US" dirty="0">
                <a:latin typeface="+mn-lt"/>
                <a:ea typeface="+mn-ea"/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308</Words>
  <Application>Microsoft Macintosh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Trebuchet MS</vt:lpstr>
      <vt:lpstr>Wingdings 2</vt:lpstr>
      <vt:lpstr>Wingdings</vt:lpstr>
      <vt:lpstr>Calibri</vt:lpstr>
      <vt:lpstr>Opulent</vt:lpstr>
      <vt:lpstr>How to calculate your gpa</vt:lpstr>
      <vt:lpstr>4 point system</vt:lpstr>
      <vt:lpstr>Semester GPA</vt:lpstr>
      <vt:lpstr>Banner units</vt:lpstr>
      <vt:lpstr>Quality points  gpa hours</vt:lpstr>
      <vt:lpstr>GPA Deficient example</vt:lpstr>
      <vt:lpstr>Calculating deficiency</vt:lpstr>
      <vt:lpstr>How to Change semester units to quarter units</vt:lpstr>
      <vt:lpstr>Online GPA Calculator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your gpa</dc:title>
  <dc:creator>Jenny Peters</dc:creator>
  <cp:lastModifiedBy>Aricia Leighton</cp:lastModifiedBy>
  <cp:revision>36</cp:revision>
  <cp:lastPrinted>2015-01-04T22:36:56Z</cp:lastPrinted>
  <dcterms:created xsi:type="dcterms:W3CDTF">2009-10-12T18:30:17Z</dcterms:created>
  <dcterms:modified xsi:type="dcterms:W3CDTF">2015-01-04T22:37:27Z</dcterms:modified>
</cp:coreProperties>
</file>