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7" r:id="rId18"/>
    <p:sldId id="273" r:id="rId19"/>
    <p:sldId id="275" r:id="rId20"/>
    <p:sldId id="272" r:id="rId21"/>
    <p:sldId id="274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 autoAdjust="0"/>
    <p:restoredTop sz="94660"/>
  </p:normalViewPr>
  <p:slideViewPr>
    <p:cSldViewPr>
      <p:cViewPr varScale="1">
        <p:scale>
          <a:sx n="105" d="100"/>
          <a:sy n="105" d="100"/>
        </p:scale>
        <p:origin x="-112" y="-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A5151C-A097-6244-AD52-DA96668B52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96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CDAD3-7AFB-8442-8FBE-EE5E229A0F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22154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EF2A6-369B-8B4C-8EB9-91B5996D5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70091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A26C0-2E41-0B40-9BAC-CBC5376EE3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4004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C0D9E-3827-474A-9839-7DBAD6186F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77788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FD0CC-1C80-FA42-B406-4CB4FCDC40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21949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CF852-CA66-DC4C-8C59-933C7D0E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31471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C01D7-7F21-C94B-80C7-409F89A4F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27092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AD25D-05AC-5041-91FC-5AF138D9B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91158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A69FE-DAC5-E44A-895A-1FDF2BF82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26445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CC575-7B5F-724A-985C-AF70C4CEA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58360"/>
      </p:ext>
    </p:extLst>
  </p:cSld>
  <p:clrMapOvr>
    <a:masterClrMapping/>
  </p:clrMapOvr>
  <p:transition xmlns:p14="http://schemas.microsoft.com/office/powerpoint/2010/main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7E02F-18D4-B141-865F-C0ACBC616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64659"/>
      </p:ext>
    </p:extLst>
  </p:cSld>
  <p:clrMapOvr>
    <a:masterClrMapping/>
  </p:clrMapOvr>
  <p:transition xmlns:p14="http://schemas.microsoft.com/office/powerpoint/2010/main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B0F0B5-55EA-9C4B-BC3E-CD41A28FE1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xmlns:p14="http://schemas.microsoft.com/office/powerpoint/2010/main">
    <p:push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2286000"/>
            <a:ext cx="82296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Forte" charset="0"/>
              </a:rPr>
              <a:t>Myths About Majors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endParaRPr lang="en-US" sz="3200">
              <a:solidFill>
                <a:schemeClr val="bg1"/>
              </a:solidFill>
              <a:latin typeface="Forte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Forte" charset="0"/>
              </a:rPr>
              <a:t>Gathering Clues for Your Success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endParaRPr lang="en-US" sz="3200">
              <a:solidFill>
                <a:schemeClr val="bg1"/>
              </a:solidFill>
              <a:latin typeface="Forte" charset="0"/>
            </a:endParaRPr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762000" y="15240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990600" y="4419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3" name="Picture 5" descr="pe0145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00600"/>
            <a:ext cx="4608513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White footst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3357563"/>
            <a:ext cx="2495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White footst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357938"/>
            <a:ext cx="47244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#5 Myth or Fact?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There is a test or an expert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who can select the best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major or career for you.</a:t>
            </a:r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1219200" y="4800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The only test or expert on what is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best for you is You.</a:t>
            </a:r>
          </a:p>
          <a:p>
            <a:pPr algn="ctr" eaLnBrk="1" hangingPunct="1">
              <a:buFontTx/>
              <a:buNone/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3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Take responsibility</a:t>
            </a:r>
          </a:p>
          <a:p>
            <a:pPr algn="ctr" eaLnBrk="1" hangingPunct="1">
              <a:lnSpc>
                <a:spcPts val="3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Explore possibilities</a:t>
            </a:r>
          </a:p>
          <a:p>
            <a:pPr algn="ctr" eaLnBrk="1" hangingPunct="1">
              <a:lnSpc>
                <a:spcPts val="3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Meet with career/academic counselors </a:t>
            </a:r>
          </a:p>
          <a:p>
            <a:pPr algn="ctr" eaLnBrk="1" hangingPunct="1">
              <a:lnSpc>
                <a:spcPts val="3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Experience the workplace</a:t>
            </a:r>
          </a:p>
          <a:p>
            <a:pPr algn="ctr" eaLnBrk="1" hangingPunct="1">
              <a:lnSpc>
                <a:spcPts val="3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Reflect on what you learn</a:t>
            </a:r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914400" y="121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219200" y="6324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4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 animBg="1"/>
      <p:bldP spid="245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#6 Myth or Fact?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04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Once a student commits to a major he/she will be stuck in a career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for the rest of his/her life.</a:t>
            </a:r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1143000" y="502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352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Majors don</a:t>
            </a:r>
            <a:r>
              <a:rPr lang="ja-JP" altLang="en-US" sz="3000" b="1">
                <a:solidFill>
                  <a:schemeClr val="bg1"/>
                </a:solidFill>
                <a:latin typeface="Arial" charset="0"/>
              </a:rPr>
              <a:t>’</a:t>
            </a:r>
            <a:r>
              <a:rPr lang="en-US" sz="3000" b="1">
                <a:solidFill>
                  <a:schemeClr val="bg1"/>
                </a:solidFill>
                <a:latin typeface="Arial" charset="0"/>
              </a:rPr>
              <a:t>t necessarily lead to careers.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endParaRPr lang="en-US" sz="30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Most people can expect to have 4.5 careers over their lifetime and work for an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average of 10 different employers.</a:t>
            </a:r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914400" y="121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>
            <a:off x="1219200" y="5486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8" grpId="0" animBg="1"/>
      <p:bldP spid="266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#7 Myth or Fact?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 student with a liberal arts major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will not be qualified to get a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really good job or career.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/>
            </a:r>
            <a:br>
              <a:rPr lang="en-US" b="1">
                <a:solidFill>
                  <a:schemeClr val="bg1"/>
                </a:solidFill>
                <a:latin typeface="Arial" charset="0"/>
              </a:rPr>
            </a:b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685800" y="1371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1143000" y="502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3429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The skills one develops with a</a:t>
            </a:r>
          </a:p>
          <a:p>
            <a:pPr algn="ctr" eaLnBrk="1" hangingPunct="1">
              <a:lnSpc>
                <a:spcPts val="3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liberal arts education are those</a:t>
            </a:r>
          </a:p>
          <a:p>
            <a:pPr algn="ctr" eaLnBrk="1" hangingPunct="1">
              <a:lnSpc>
                <a:spcPts val="3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most desired by employers:</a:t>
            </a:r>
            <a:endParaRPr lang="en-US" sz="24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3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communication, interpersonal, analytical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and the ability to adapt to change.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914400" y="121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1219200" y="5486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  <p:bldP spid="28676" grpId="0" animBg="1"/>
      <p:bldP spid="286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#8 Myth or Fact?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Students only need to concentrate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on getting a high GPA to improve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their chances of career success.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685800" y="1371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1143000" y="502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Employers want to hire people with a good GPA, good interpersonal skills, and a variety of experiences.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Earn good grades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Participate in extracurricular activities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Complete internships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Work at summer and part-time jobs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Do volunteer activities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• Study abroad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0" name="Freeform 4"/>
          <p:cNvSpPr>
            <a:spLocks/>
          </p:cNvSpPr>
          <p:nvPr/>
        </p:nvSpPr>
        <p:spPr bwMode="auto">
          <a:xfrm>
            <a:off x="914400" y="121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Freeform 5"/>
          <p:cNvSpPr>
            <a:spLocks/>
          </p:cNvSpPr>
          <p:nvPr/>
        </p:nvSpPr>
        <p:spPr bwMode="auto">
          <a:xfrm>
            <a:off x="1143000" y="64008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4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  <p:bldP spid="34820" grpId="0" animBg="1"/>
      <p:bldP spid="348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#9 Myth or Fact?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8486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/>
            </a:r>
            <a:br>
              <a:rPr lang="en-US" b="1">
                <a:solidFill>
                  <a:schemeClr val="bg1"/>
                </a:solidFill>
                <a:latin typeface="Arial" charset="0"/>
              </a:rPr>
            </a:br>
            <a:r>
              <a:rPr lang="en-US" sz="3000" b="1">
                <a:solidFill>
                  <a:schemeClr val="bg1"/>
                </a:solidFill>
                <a:latin typeface="Arial" charset="0"/>
              </a:rPr>
              <a:t>To have a really successful career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a student should have a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four year college degree.</a:t>
            </a:r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685800" y="1371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1143000" y="502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3810000"/>
          </a:xfrm>
        </p:spPr>
        <p:txBody>
          <a:bodyPr/>
          <a:lstStyle/>
          <a:p>
            <a:pPr algn="ctr" eaLnBrk="1" hangingPunct="1">
              <a:lnSpc>
                <a:spcPts val="28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If you have skills and knowledge you can</a:t>
            </a:r>
          </a:p>
          <a:p>
            <a:pPr algn="ctr" eaLnBrk="1" hangingPunct="1">
              <a:lnSpc>
                <a:spcPts val="28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have a good career—regardless of</a:t>
            </a:r>
          </a:p>
          <a:p>
            <a:pPr algn="ctr" eaLnBrk="1" hangingPunct="1">
              <a:lnSpc>
                <a:spcPts val="28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whether you have a bachelor</a:t>
            </a:r>
            <a:r>
              <a:rPr lang="ja-JP" altLang="en-US" sz="2800" b="1">
                <a:solidFill>
                  <a:schemeClr val="bg1"/>
                </a:solidFill>
                <a:latin typeface="Arial" charset="0"/>
              </a:rPr>
              <a:t>’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s degree.</a:t>
            </a:r>
            <a:endParaRPr lang="en-US" sz="30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3200"/>
              </a:lnSpc>
              <a:buFontTx/>
              <a:buNone/>
            </a:pPr>
            <a:endParaRPr lang="en-US" sz="100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2002 – 2012 BLS expects about 56 million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job openings.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42 million openings to be filled by workers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who do not have a bachelor</a:t>
            </a:r>
            <a:r>
              <a:rPr lang="ja-JP" altLang="en-US" sz="2400" b="1">
                <a:solidFill>
                  <a:schemeClr val="bg1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chemeClr val="bg1"/>
                </a:solidFill>
                <a:latin typeface="Arial" charset="0"/>
              </a:rPr>
              <a:t>s degree.</a:t>
            </a:r>
            <a:endParaRPr lang="en-US" sz="28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914400" y="121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1066800" y="5943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  <p:bldP spid="32772" grpId="0" animBg="1"/>
      <p:bldP spid="327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#1	Myth or Fact?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Most students entering college are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certain of their academic major.</a:t>
            </a: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1219200" y="4800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#10 Myth or Fact?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3000" b="1">
                <a:solidFill>
                  <a:schemeClr val="bg1"/>
                </a:solidFill>
                <a:latin typeface="Arial" charset="0"/>
              </a:rPr>
            </a:br>
            <a:r>
              <a:rPr lang="en-US" sz="3000" b="1">
                <a:solidFill>
                  <a:schemeClr val="bg1"/>
                </a:solidFill>
                <a:latin typeface="Arial" charset="0"/>
              </a:rPr>
              <a:t>It is best to put off declaring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a major until a student has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all the information.</a:t>
            </a: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685800" y="1371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Freeform 5"/>
          <p:cNvSpPr>
            <a:spLocks/>
          </p:cNvSpPr>
          <p:nvPr/>
        </p:nvSpPr>
        <p:spPr bwMode="auto">
          <a:xfrm>
            <a:off x="1143000" y="502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162800" cy="4191000"/>
          </a:xfrm>
        </p:spPr>
        <p:txBody>
          <a:bodyPr/>
          <a:lstStyle/>
          <a:p>
            <a:pPr algn="ctr" eaLnBrk="1" hangingPunct="1">
              <a:lnSpc>
                <a:spcPts val="3200"/>
              </a:lnSpc>
              <a:spcBef>
                <a:spcPct val="0"/>
              </a:spcBef>
              <a:buFont typeface="Wingdings" charset="0"/>
              <a:buChar char="ü"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Study, discuss and analyze your skills, interests and values.</a:t>
            </a:r>
          </a:p>
          <a:p>
            <a:pPr algn="ctr" eaLnBrk="1" hangingPunct="1">
              <a:lnSpc>
                <a:spcPts val="32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ts val="3200"/>
              </a:lnSpc>
              <a:spcBef>
                <a:spcPct val="0"/>
              </a:spcBef>
              <a:buFont typeface="Wingdings" charset="0"/>
              <a:buChar char="ü"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Match them to majors/careers you think</a:t>
            </a:r>
          </a:p>
          <a:p>
            <a:pPr algn="ctr" eaLnBrk="1" hangingPunct="1">
              <a:lnSpc>
                <a:spcPts val="32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you would enjoy. </a:t>
            </a:r>
          </a:p>
          <a:p>
            <a:pPr algn="ctr" eaLnBrk="1" hangingPunct="1">
              <a:lnSpc>
                <a:spcPts val="3200"/>
              </a:lnSpc>
              <a:spcBef>
                <a:spcPct val="0"/>
              </a:spcBef>
              <a:buFont typeface="Wingdings" charset="0"/>
              <a:buChar char="ü"/>
            </a:pPr>
            <a:endParaRPr lang="en-US" sz="24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3200"/>
              </a:lnSpc>
              <a:spcBef>
                <a:spcPct val="0"/>
              </a:spcBef>
              <a:buFont typeface="Wingdings" charset="0"/>
              <a:buChar char="ü"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Gather experiences to try out some options.</a:t>
            </a:r>
          </a:p>
          <a:p>
            <a:pPr algn="ctr" eaLnBrk="1" hangingPunct="1">
              <a:lnSpc>
                <a:spcPts val="3200"/>
              </a:lnSpc>
              <a:spcBef>
                <a:spcPct val="0"/>
              </a:spcBef>
              <a:buFont typeface="Wingdings" charset="0"/>
              <a:buChar char="ü"/>
            </a:pPr>
            <a:endParaRPr lang="en-US" sz="24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3200"/>
              </a:lnSpc>
              <a:spcBef>
                <a:spcPct val="0"/>
              </a:spcBef>
              <a:buFont typeface="Wingdings" charset="0"/>
              <a:buChar char="ü"/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Then move in the direction of your dreams.</a:t>
            </a:r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914400" y="1219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990600" y="5867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  <p:bldP spid="31748" grpId="0" animBg="1"/>
      <p:bldP spid="317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800600"/>
          </a:xfrm>
        </p:spPr>
        <p:txBody>
          <a:bodyPr/>
          <a:lstStyle/>
          <a:p>
            <a:pPr algn="ctr" eaLnBrk="1" hangingPunct="1">
              <a:lnSpc>
                <a:spcPts val="32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You have brains in your head.</a:t>
            </a:r>
          </a:p>
          <a:p>
            <a:pPr algn="ctr" eaLnBrk="1" hangingPunct="1">
              <a:lnSpc>
                <a:spcPts val="32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You have feet in your shoes.</a:t>
            </a:r>
          </a:p>
          <a:p>
            <a:pPr algn="ctr" eaLnBrk="1" hangingPunct="1">
              <a:lnSpc>
                <a:spcPts val="32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You can steer yourself</a:t>
            </a:r>
          </a:p>
          <a:p>
            <a:pPr algn="ctr" eaLnBrk="1" hangingPunct="1">
              <a:lnSpc>
                <a:spcPts val="32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Any direction you choose.</a:t>
            </a:r>
          </a:p>
          <a:p>
            <a:pPr algn="ctr" eaLnBrk="1" hangingPunct="1">
              <a:lnSpc>
                <a:spcPts val="32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You</a:t>
            </a:r>
            <a:r>
              <a:rPr lang="ja-JP" altLang="en-US" sz="2200" b="1">
                <a:solidFill>
                  <a:schemeClr val="bg1"/>
                </a:solidFill>
                <a:latin typeface="Arial" charset="0"/>
              </a:rPr>
              <a:t>’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re on your own.</a:t>
            </a:r>
          </a:p>
          <a:p>
            <a:pPr algn="ctr" eaLnBrk="1" hangingPunct="1">
              <a:lnSpc>
                <a:spcPts val="32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And you know what you know.</a:t>
            </a:r>
          </a:p>
          <a:p>
            <a:pPr algn="ctr" eaLnBrk="1" hangingPunct="1">
              <a:lnSpc>
                <a:spcPts val="32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And You are the guy </a:t>
            </a:r>
          </a:p>
          <a:p>
            <a:pPr algn="ctr" eaLnBrk="1" hangingPunct="1">
              <a:lnSpc>
                <a:spcPts val="3200"/>
              </a:lnSpc>
              <a:buFontTx/>
              <a:buNone/>
            </a:pPr>
            <a:r>
              <a:rPr lang="en-US" sz="2200" b="1">
                <a:solidFill>
                  <a:schemeClr val="bg1"/>
                </a:solidFill>
                <a:latin typeface="Arial" charset="0"/>
              </a:rPr>
              <a:t>who</a:t>
            </a:r>
            <a:r>
              <a:rPr lang="ja-JP" altLang="en-US" sz="2200" b="1">
                <a:solidFill>
                  <a:schemeClr val="bg1"/>
                </a:solidFill>
                <a:latin typeface="Arial" charset="0"/>
              </a:rPr>
              <a:t>’</a:t>
            </a:r>
            <a:r>
              <a:rPr lang="en-US" sz="2200" b="1">
                <a:solidFill>
                  <a:schemeClr val="bg1"/>
                </a:solidFill>
                <a:latin typeface="Arial" charset="0"/>
              </a:rPr>
              <a:t>ll decide where to go!</a:t>
            </a:r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– Dr. Seuss</a:t>
            </a:r>
            <a:endParaRPr lang="en-US" sz="2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4" name="Freeform 4"/>
          <p:cNvSpPr>
            <a:spLocks/>
          </p:cNvSpPr>
          <p:nvPr/>
        </p:nvSpPr>
        <p:spPr bwMode="auto">
          <a:xfrm>
            <a:off x="990600" y="6858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Freeform 5"/>
          <p:cNvSpPr>
            <a:spLocks/>
          </p:cNvSpPr>
          <p:nvPr/>
        </p:nvSpPr>
        <p:spPr bwMode="auto">
          <a:xfrm>
            <a:off x="990600" y="5867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4" grpId="0" animBg="1"/>
      <p:bldP spid="358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Forte" charset="0"/>
              </a:rPr>
              <a:t>So What</a:t>
            </a:r>
            <a:r>
              <a:rPr lang="ja-JP" altLang="en-US">
                <a:solidFill>
                  <a:schemeClr val="bg1"/>
                </a:solidFill>
                <a:latin typeface="Forte" charset="0"/>
              </a:rPr>
              <a:t>’</a:t>
            </a:r>
            <a:r>
              <a:rPr lang="en-US">
                <a:solidFill>
                  <a:schemeClr val="bg1"/>
                </a:solidFill>
                <a:latin typeface="Forte" charset="0"/>
              </a:rPr>
              <a:t>s Your Next Step?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2743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National statistics vary but up to 50%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of entering college students are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undecided about their majors.</a:t>
            </a: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1219200" y="4800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  <p:bldP spid="153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#2	Myth or Fact?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2895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Once a student declares a major,</a:t>
            </a:r>
          </a:p>
          <a:p>
            <a:pPr algn="ctr" eaLnBrk="1" hangingPunct="1">
              <a:lnSpc>
                <a:spcPts val="4000"/>
              </a:lnSpc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he/she will stick with it.</a:t>
            </a:r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Freeform 5"/>
          <p:cNvSpPr>
            <a:spLocks/>
          </p:cNvSpPr>
          <p:nvPr/>
        </p:nvSpPr>
        <p:spPr bwMode="auto">
          <a:xfrm>
            <a:off x="1219200" y="4800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200400"/>
          </a:xfrm>
        </p:spPr>
        <p:txBody>
          <a:bodyPr/>
          <a:lstStyle/>
          <a:p>
            <a:pPr algn="ctr" eaLnBrk="1" hangingPunct="1">
              <a:lnSpc>
                <a:spcPts val="36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50-70% of students change their</a:t>
            </a:r>
          </a:p>
          <a:p>
            <a:pPr algn="ctr" eaLnBrk="1" hangingPunct="1">
              <a:lnSpc>
                <a:spcPts val="36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majors at least once. </a:t>
            </a:r>
          </a:p>
          <a:p>
            <a:pPr algn="ctr" eaLnBrk="1" hangingPunct="1">
              <a:lnSpc>
                <a:spcPts val="3600"/>
              </a:lnSpc>
              <a:buFontTx/>
              <a:buNone/>
            </a:pPr>
            <a:endParaRPr lang="en-US" sz="30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36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On the average students change</a:t>
            </a:r>
          </a:p>
          <a:p>
            <a:pPr algn="ctr" eaLnBrk="1" hangingPunct="1">
              <a:lnSpc>
                <a:spcPts val="36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their majors 3 or more times</a:t>
            </a:r>
          </a:p>
          <a:p>
            <a:pPr algn="ctr" eaLnBrk="1" hangingPunct="1">
              <a:lnSpc>
                <a:spcPts val="36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before they graduate.</a:t>
            </a:r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1295400" y="5410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17412" grpId="0" animBg="1"/>
      <p:bldP spid="174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#3 Myth or Fact?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2895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Students should choose a major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based on the current job market.</a:t>
            </a:r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1219200" y="4800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ts val="3600"/>
              </a:lnSpc>
              <a:buFontTx/>
              <a:buNone/>
            </a:pPr>
            <a:endParaRPr lang="en-US" sz="3000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36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Job markets can change quickly and dramatically. Careers in demand today may not be viable in 4-5 years.</a:t>
            </a:r>
            <a:endParaRPr lang="en-US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3600"/>
              </a:lnSpc>
              <a:buFontTx/>
              <a:buNone/>
            </a:pPr>
            <a:endParaRPr lang="en-US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lnSpc>
                <a:spcPts val="36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40-60% of the jobs of the future</a:t>
            </a:r>
          </a:p>
          <a:p>
            <a:pPr algn="ctr" eaLnBrk="1" hangingPunct="1">
              <a:lnSpc>
                <a:spcPts val="3600"/>
              </a:lnSpc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Arial" charset="0"/>
              </a:rPr>
              <a:t>have yet to be created.</a:t>
            </a: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Freeform 5"/>
          <p:cNvSpPr>
            <a:spLocks/>
          </p:cNvSpPr>
          <p:nvPr/>
        </p:nvSpPr>
        <p:spPr bwMode="auto">
          <a:xfrm>
            <a:off x="1295400" y="5410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4" grpId="0" animBg="1"/>
      <p:bldP spid="204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#4	Myth or Fact?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/>
            </a:r>
            <a:br>
              <a:rPr lang="en-US" b="1">
                <a:solidFill>
                  <a:schemeClr val="bg1"/>
                </a:solidFill>
                <a:latin typeface="Arial" charset="0"/>
              </a:rPr>
            </a:br>
            <a:r>
              <a:rPr lang="en-US" b="1">
                <a:solidFill>
                  <a:schemeClr val="bg1"/>
                </a:solidFill>
                <a:latin typeface="Arial" charset="0"/>
              </a:rPr>
              <a:t>Students should choose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majors directly related to 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their chosen career.</a:t>
            </a:r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1219200" y="48006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chemeClr val="bg1"/>
                </a:solidFill>
                <a:latin typeface="Tahoma" charset="0"/>
              </a:rPr>
              <a:t>The Fact Is…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276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More than half of all college grads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pursue careers not directly</a:t>
            </a: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Related to their major.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914400" y="12954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1295400" y="5410200"/>
            <a:ext cx="7010400" cy="152400"/>
          </a:xfrm>
          <a:custGeom>
            <a:avLst/>
            <a:gdLst>
              <a:gd name="T0" fmla="*/ 1190888740 w 2169"/>
              <a:gd name="T1" fmla="*/ 92924483 h 162"/>
              <a:gd name="T2" fmla="*/ 2147483647 w 2169"/>
              <a:gd name="T3" fmla="*/ 64604435 h 162"/>
              <a:gd name="T4" fmla="*/ 2147483647 w 2169"/>
              <a:gd name="T5" fmla="*/ 42480088 h 162"/>
              <a:gd name="T6" fmla="*/ 2147483647 w 2169"/>
              <a:gd name="T7" fmla="*/ 28320056 h 162"/>
              <a:gd name="T8" fmla="*/ 2147483647 w 2169"/>
              <a:gd name="T9" fmla="*/ 35400075 h 162"/>
              <a:gd name="T10" fmla="*/ 2147483647 w 2169"/>
              <a:gd name="T11" fmla="*/ 14160028 h 162"/>
              <a:gd name="T12" fmla="*/ 2147483647 w 2169"/>
              <a:gd name="T13" fmla="*/ 0 h 162"/>
              <a:gd name="T14" fmla="*/ 2147483647 w 2169"/>
              <a:gd name="T15" fmla="*/ 14160028 h 162"/>
              <a:gd name="T16" fmla="*/ 2147483647 w 2169"/>
              <a:gd name="T17" fmla="*/ 35400075 h 162"/>
              <a:gd name="T18" fmla="*/ 2147483647 w 2169"/>
              <a:gd name="T19" fmla="*/ 85844471 h 162"/>
              <a:gd name="T20" fmla="*/ 2147483647 w 2169"/>
              <a:gd name="T21" fmla="*/ 100004495 h 162"/>
              <a:gd name="T22" fmla="*/ 2147483647 w 2169"/>
              <a:gd name="T23" fmla="*/ 143368894 h 162"/>
              <a:gd name="T24" fmla="*/ 0 w 2169"/>
              <a:gd name="T25" fmla="*/ 122128828 h 162"/>
              <a:gd name="T26" fmla="*/ 1190888740 w 2169"/>
              <a:gd name="T27" fmla="*/ 92924483 h 1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9"/>
              <a:gd name="T43" fmla="*/ 0 h 162"/>
              <a:gd name="T44" fmla="*/ 2169 w 2169"/>
              <a:gd name="T45" fmla="*/ 162 h 16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9" h="162">
                <a:moveTo>
                  <a:pt x="114" y="105"/>
                </a:moveTo>
                <a:cubicBezTo>
                  <a:pt x="162" y="98"/>
                  <a:pt x="192" y="84"/>
                  <a:pt x="236" y="73"/>
                </a:cubicBezTo>
                <a:cubicBezTo>
                  <a:pt x="308" y="55"/>
                  <a:pt x="389" y="56"/>
                  <a:pt x="463" y="48"/>
                </a:cubicBezTo>
                <a:cubicBezTo>
                  <a:pt x="506" y="43"/>
                  <a:pt x="592" y="32"/>
                  <a:pt x="592" y="32"/>
                </a:cubicBezTo>
                <a:cubicBezTo>
                  <a:pt x="1048" y="39"/>
                  <a:pt x="1499" y="47"/>
                  <a:pt x="1955" y="40"/>
                </a:cubicBezTo>
                <a:cubicBezTo>
                  <a:pt x="2014" y="34"/>
                  <a:pt x="2067" y="24"/>
                  <a:pt x="2125" y="16"/>
                </a:cubicBezTo>
                <a:cubicBezTo>
                  <a:pt x="2136" y="11"/>
                  <a:pt x="2169" y="0"/>
                  <a:pt x="2157" y="0"/>
                </a:cubicBezTo>
                <a:cubicBezTo>
                  <a:pt x="2140" y="0"/>
                  <a:pt x="2109" y="16"/>
                  <a:pt x="2109" y="16"/>
                </a:cubicBezTo>
                <a:cubicBezTo>
                  <a:pt x="2068" y="54"/>
                  <a:pt x="2118" y="12"/>
                  <a:pt x="2068" y="40"/>
                </a:cubicBezTo>
                <a:cubicBezTo>
                  <a:pt x="1964" y="98"/>
                  <a:pt x="2084" y="57"/>
                  <a:pt x="1922" y="97"/>
                </a:cubicBezTo>
                <a:cubicBezTo>
                  <a:pt x="1900" y="102"/>
                  <a:pt x="1857" y="113"/>
                  <a:pt x="1857" y="113"/>
                </a:cubicBezTo>
                <a:cubicBezTo>
                  <a:pt x="1759" y="162"/>
                  <a:pt x="1648" y="155"/>
                  <a:pt x="1541" y="162"/>
                </a:cubicBezTo>
                <a:cubicBezTo>
                  <a:pt x="1021" y="157"/>
                  <a:pt x="518" y="138"/>
                  <a:pt x="0" y="138"/>
                </a:cubicBezTo>
                <a:lnTo>
                  <a:pt x="114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>
    <p:push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  <p:bldP spid="22532" grpId="0" animBg="1"/>
      <p:bldP spid="225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2|1.4|1.2|1.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</TotalTime>
  <Words>605</Words>
  <Application>Microsoft Macintosh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Forte</vt:lpstr>
      <vt:lpstr>Tahoma</vt:lpstr>
      <vt:lpstr>Wingdings</vt:lpstr>
      <vt:lpstr>Default Design</vt:lpstr>
      <vt:lpstr>PowerPoint Presentation</vt:lpstr>
      <vt:lpstr>#1 Myth or Fact?</vt:lpstr>
      <vt:lpstr>The Fact Is…</vt:lpstr>
      <vt:lpstr>#2 Myth or Fact?</vt:lpstr>
      <vt:lpstr>The Fact Is…</vt:lpstr>
      <vt:lpstr>#3 Myth or Fact?</vt:lpstr>
      <vt:lpstr>The Fact Is…</vt:lpstr>
      <vt:lpstr>#4 Myth or Fact?</vt:lpstr>
      <vt:lpstr>The Fact Is…</vt:lpstr>
      <vt:lpstr>#5 Myth or Fact?</vt:lpstr>
      <vt:lpstr>The Fact Is…</vt:lpstr>
      <vt:lpstr>#6 Myth or Fact?</vt:lpstr>
      <vt:lpstr>The Fact Is…</vt:lpstr>
      <vt:lpstr>#7 Myth or Fact?</vt:lpstr>
      <vt:lpstr>The Fact Is…</vt:lpstr>
      <vt:lpstr>#8 Myth or Fact?</vt:lpstr>
      <vt:lpstr>The Fact Is…</vt:lpstr>
      <vt:lpstr>#9 Myth or Fact?</vt:lpstr>
      <vt:lpstr>The Fact Is…</vt:lpstr>
      <vt:lpstr>#10 Myth or Fact?</vt:lpstr>
      <vt:lpstr>The Fact Is…</vt:lpstr>
      <vt:lpstr>PowerPoint Presentation</vt:lpstr>
      <vt:lpstr>So What’s Your Next Step?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Aricia Leighton</cp:lastModifiedBy>
  <cp:revision>34</cp:revision>
  <dcterms:created xsi:type="dcterms:W3CDTF">2006-03-30T20:58:18Z</dcterms:created>
  <dcterms:modified xsi:type="dcterms:W3CDTF">2015-01-09T23:16:46Z</dcterms:modified>
</cp:coreProperties>
</file>