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9" r:id="rId1"/>
  </p:sldMasterIdLst>
  <p:handoutMasterIdLst>
    <p:handoutMasterId r:id="rId12"/>
  </p:handout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howGuides="1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56267F3-A9AE-9F48-91E7-98945046CE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AA40F47-3FE5-EE43-80D3-3A74BF7D4A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4A12EF64-0444-B841-8EED-2F20495A101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67C16A17-D3BA-1E46-AC13-8AF5ED770B4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0A2726C-4F4E-5E47-9E68-1B8B1F3245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9214406F-9E50-E94D-941E-8D6F6A721A3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123" name="Rectangle 3">
              <a:extLst>
                <a:ext uri="{FF2B5EF4-FFF2-40B4-BE49-F238E27FC236}">
                  <a16:creationId xmlns:a16="http://schemas.microsoft.com/office/drawing/2014/main" id="{E4D06F1C-EC9A-0D46-9CCD-62A3FCFE8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4" name="AutoShape 4">
              <a:extLst>
                <a:ext uri="{FF2B5EF4-FFF2-40B4-BE49-F238E27FC236}">
                  <a16:creationId xmlns:a16="http://schemas.microsoft.com/office/drawing/2014/main" id="{2AF41C79-F886-3F4E-ABA5-C939BEEB1F31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25" name="Group 5">
            <a:extLst>
              <a:ext uri="{FF2B5EF4-FFF2-40B4-BE49-F238E27FC236}">
                <a16:creationId xmlns:a16="http://schemas.microsoft.com/office/drawing/2014/main" id="{C26A4D78-18EA-3F4B-A6A2-B7D611301C0E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5126" name="AutoShape 6">
              <a:extLst>
                <a:ext uri="{FF2B5EF4-FFF2-40B4-BE49-F238E27FC236}">
                  <a16:creationId xmlns:a16="http://schemas.microsoft.com/office/drawing/2014/main" id="{29444007-447D-9A45-8116-BCC3379673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AutoShape 7">
              <a:extLst>
                <a:ext uri="{FF2B5EF4-FFF2-40B4-BE49-F238E27FC236}">
                  <a16:creationId xmlns:a16="http://schemas.microsoft.com/office/drawing/2014/main" id="{9729CCC7-1F1F-FC46-AE69-41971CA8B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8" name="Rectangle 8">
            <a:extLst>
              <a:ext uri="{FF2B5EF4-FFF2-40B4-BE49-F238E27FC236}">
                <a16:creationId xmlns:a16="http://schemas.microsoft.com/office/drawing/2014/main" id="{E25B4076-C44F-864A-AAF9-E0DD4CAE56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66513EE1-BBA9-784F-A587-C50643E94A83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923E6004-038C-E84C-B211-FBF2BA535A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altLang="en-US"/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E73EF3EF-0EED-364F-BE01-25594F50BA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F685CE94-B25E-7744-B910-C85D3F712BF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32" name="AutoShape 12">
            <a:extLst>
              <a:ext uri="{FF2B5EF4-FFF2-40B4-BE49-F238E27FC236}">
                <a16:creationId xmlns:a16="http://schemas.microsoft.com/office/drawing/2014/main" id="{8127C23C-76DE-0847-9EEE-4A8CD70EE3F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CA68-8ED9-844B-831D-54787A25A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FEE2E-7A89-6F42-A6C6-7F35BF74B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F1B9-912B-AB42-B554-126878C5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800A5-021F-6F4C-A7FC-5C0C8A92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845E0-4D39-4C43-9E01-9E10D138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7C588-83D3-484B-BCFF-402B15095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9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CE1520-31CF-AF4C-B237-C58F38198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E4766-86F1-AA41-BEDB-02D07A70C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1C71A-3DE7-5847-8B1D-8189B99E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7C7DB-0DFB-E840-8702-E57CC89E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8C068-C5F3-A644-83C4-FAD073A5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B0AFD-D1F3-F740-9C56-E2445B075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30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804B-75A7-234F-BF99-B6F43755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C1646-3DEF-CE43-BFAD-24A29101B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3D3FB-028D-FE4E-BD0E-078AC3AD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828AA-1646-1D43-BC05-A04362DF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4A6BA-D89C-584A-AC9D-F3D40B35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D61DA-A13A-704B-B436-898EC3B73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82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DE83D-B1E9-B541-A000-AF1B0370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53B9B-5AFA-CF42-8C4F-97BABE5EF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CB5BA-E3B1-5B46-9593-65BF34185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2EC28-6989-F64B-BC97-B5086722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8554E-94EF-5848-A1C6-6908AADF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86CE8-2FD9-D94A-A9C6-31B92D11C0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8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393E-C6AF-C34D-B49D-434D6A48C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8E02B-DEA2-A846-A3CA-8D2064DCE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9B3EB-65CF-744A-BC8E-420F2652F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088B6-A4BC-034F-93EA-C1FB75275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A363C-723B-6E40-B4B1-8AC38487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B44D4-E032-BD4B-AF4D-14AD12E9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DF89D-E2D6-0C45-B1DA-912552625B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50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EDF2-0189-8D44-9933-71D1B9E7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5E23A-FEB2-5840-959C-C9E14A884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4E989-9E67-CA41-84A4-4842FE7F3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AE2E7-4841-BE41-87C2-23CC752C0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DC93F2-9D31-D547-86EB-BA15D5A33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326029-06D7-7A42-8C52-F410DCCF4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8AB70-200F-A24F-A1FF-0B232C56F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D363E4-D0AB-6142-A029-AD5D3484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4728C-CFE8-FA4B-8CC1-F1EACE66C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13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6A081-9AC0-124F-A288-5585E5DE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F8C1D8-A741-3247-A2B6-AFB8FF0AB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F45B5-12F2-FF4D-BB68-D697CEAF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11333-6610-A04A-81EE-82A772D6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BE45B-B6B2-9143-815F-7EE2E48984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73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ED7DA-D770-584D-998B-0E22AE85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2430E-563F-B84F-ABF5-C8D2DAD1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B5155-626A-0A48-AACC-B9A5DED61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2B2DE-F832-9D4D-BF44-18920506B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3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E9C1-476A-624D-8598-1E719209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45837-7004-4D4E-AD25-5C9BF277E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1C01A-4E67-5145-AAC1-B4E90A5D9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C1CAC-5656-7C40-A768-526907132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17215-F098-9948-8BF8-A7D92368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64163-7206-1E4F-8EFD-4F36219A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1332A-3D05-AB46-B081-439AC25AD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54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9822-5622-3242-91BE-42C122157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E5D17D-556F-2E46-954D-5D2D0C3A7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CE5D1-0242-124D-9D4F-120884E27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2055A-F9B2-054F-A7D9-24040442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782F5-2BF7-6341-B409-788E9DAC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EE62E-8438-2741-9CAD-18EFF550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81E75-8F57-A342-BB41-7B4872ABFF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73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E04056E1-E753-F94A-81F5-409DBC77BED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4099" name="Group 3">
              <a:extLst>
                <a:ext uri="{FF2B5EF4-FFF2-40B4-BE49-F238E27FC236}">
                  <a16:creationId xmlns:a16="http://schemas.microsoft.com/office/drawing/2014/main" id="{B5FF6414-8631-7E49-A99D-894CBA35BC1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00" name="Rectangle 4">
                <a:extLst>
                  <a:ext uri="{FF2B5EF4-FFF2-40B4-BE49-F238E27FC236}">
                    <a16:creationId xmlns:a16="http://schemas.microsoft.com/office/drawing/2014/main" id="{72047271-F286-CB4E-8F5B-9D3346E545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" name="Freeform 5">
                <a:extLst>
                  <a:ext uri="{FF2B5EF4-FFF2-40B4-BE49-F238E27FC236}">
                    <a16:creationId xmlns:a16="http://schemas.microsoft.com/office/drawing/2014/main" id="{FCE74AC3-0A7F-6446-A407-6E899F7FDC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2" name="Group 6">
              <a:extLst>
                <a:ext uri="{FF2B5EF4-FFF2-40B4-BE49-F238E27FC236}">
                  <a16:creationId xmlns:a16="http://schemas.microsoft.com/office/drawing/2014/main" id="{6CFA255C-C6AA-544F-B1E9-79D2C9F21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03" name="AutoShape 7">
                <a:extLst>
                  <a:ext uri="{FF2B5EF4-FFF2-40B4-BE49-F238E27FC236}">
                    <a16:creationId xmlns:a16="http://schemas.microsoft.com/office/drawing/2014/main" id="{6DF9F39F-59F6-D348-A87D-8FF6CDD69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AutoShape 8">
                <a:extLst>
                  <a:ext uri="{FF2B5EF4-FFF2-40B4-BE49-F238E27FC236}">
                    <a16:creationId xmlns:a16="http://schemas.microsoft.com/office/drawing/2014/main" id="{3B01A521-D7D5-BD4E-992A-D4992200E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05" name="AutoShape 9">
            <a:extLst>
              <a:ext uri="{FF2B5EF4-FFF2-40B4-BE49-F238E27FC236}">
                <a16:creationId xmlns:a16="http://schemas.microsoft.com/office/drawing/2014/main" id="{780EC066-87BC-D040-8AEB-697743C67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5D4B58E3-56CD-5648-A7ED-6016C1DDD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69C818F2-4AFA-1441-AF31-48FCC24BCF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39EABF83-1486-9942-B90E-B8330CC0BD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8C995C37-1EEA-3948-9A15-F02E55E043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51724AFC-6EA6-5A43-9A0D-89DA7110AC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afsa.ed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.ed.gov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>
            <a:extLst>
              <a:ext uri="{FF2B5EF4-FFF2-40B4-BE49-F238E27FC236}">
                <a16:creationId xmlns:a16="http://schemas.microsoft.com/office/drawing/2014/main" id="{B6A611F9-BC78-564B-998C-F62E761B76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Financial Aid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989EB19-16FD-C044-9E83-11014CC7EC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en-US"/>
              <a:t>2010</a:t>
            </a:r>
          </a:p>
          <a:p>
            <a:pPr algn="ctr"/>
            <a:r>
              <a:rPr lang="en-US" altLang="en-US"/>
              <a:t>Jenny Peters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:a16="http://schemas.microsoft.com/office/drawing/2014/main" id="{F6A97A12-EF83-3E49-A538-47C72AC00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Campus Card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9D30AAC-CE91-6C41-98B3-94FE8FA528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Apply at Kern Schools</a:t>
            </a:r>
          </a:p>
          <a:p>
            <a:r>
              <a:rPr lang="en-US" altLang="en-US"/>
              <a:t>Student ID</a:t>
            </a:r>
          </a:p>
          <a:p>
            <a:r>
              <a:rPr lang="en-US" altLang="en-US"/>
              <a:t>Library Card</a:t>
            </a:r>
          </a:p>
          <a:p>
            <a:r>
              <a:rPr lang="en-US" altLang="en-US"/>
              <a:t>ATM/Debit Card</a:t>
            </a:r>
          </a:p>
          <a:p>
            <a:r>
              <a:rPr lang="en-US" altLang="en-US"/>
              <a:t>Add money to print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6DAC13F9-4F78-E84E-9BAE-329278931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2438400"/>
            <a:ext cx="432593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7BF20BC9-F42A-7A42-A810-0D5ADF5524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Do I qualify for financial aid?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18C0D05-234C-6646-B906-3FCB6434B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Apply</a:t>
            </a:r>
          </a:p>
          <a:p>
            <a:pPr lvl="1"/>
            <a:r>
              <a:rPr lang="en-US" altLang="en-US"/>
              <a:t>Pell Grant</a:t>
            </a:r>
          </a:p>
          <a:p>
            <a:pPr lvl="1"/>
            <a:r>
              <a:rPr lang="en-US" altLang="en-US"/>
              <a:t>SEOG</a:t>
            </a:r>
          </a:p>
          <a:p>
            <a:pPr lvl="1"/>
            <a:r>
              <a:rPr lang="en-US" altLang="en-US"/>
              <a:t>CARE</a:t>
            </a:r>
          </a:p>
          <a:p>
            <a:pPr lvl="1"/>
            <a:r>
              <a:rPr lang="en-US" altLang="en-US"/>
              <a:t>BOGFW</a:t>
            </a:r>
          </a:p>
          <a:p>
            <a:pPr lvl="1"/>
            <a:r>
              <a:rPr lang="en-US" altLang="en-US"/>
              <a:t>Cal Grants A, B, C</a:t>
            </a:r>
          </a:p>
          <a:p>
            <a:pPr lvl="1"/>
            <a:r>
              <a:rPr lang="en-US" altLang="en-US"/>
              <a:t>Work Study</a:t>
            </a:r>
          </a:p>
          <a:p>
            <a:pPr lvl="1"/>
            <a:r>
              <a:rPr lang="en-US" altLang="en-US"/>
              <a:t>EOP&amp;S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extLst>
              <a:ext uri="{FF2B5EF4-FFF2-40B4-BE49-F238E27FC236}">
                <a16:creationId xmlns:a16="http://schemas.microsoft.com/office/drawing/2014/main" id="{5055927F-BD20-0C44-BBD3-1D3DD0088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apply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E76FC0-2BF4-4540-A62D-B63A29572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hlinkClick r:id="rId2"/>
              </a:rPr>
              <a:t>http://www.fafsa.ed.gov</a:t>
            </a:r>
            <a:endParaRPr lang="en-US" altLang="en-US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E62A3669-655D-F847-B627-D462D7680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08313"/>
            <a:ext cx="5257800" cy="3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B843A254-0332-4F4F-B99F-EDEEFB4DF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Apply now for 2010-2011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11FF627-F3F1-E744-AE09-0AAD91060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/>
            <a:endParaRPr lang="en-US" altLang="en-US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ADE438C1-D607-7146-B951-B57565039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5486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31F37897-CDF1-6F47-89C1-88A000E64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895600"/>
            <a:ext cx="2438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Apply for a FAFSA PIN number at: </a:t>
            </a:r>
            <a:r>
              <a:rPr lang="en-US" altLang="en-US">
                <a:hlinkClick r:id="rId3"/>
              </a:rPr>
              <a:t>http://www.pin.ed.gov</a:t>
            </a:r>
            <a:endParaRPr lang="en-US" altLang="en-US"/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F98C6247-C347-784A-A7D9-F5BF722D9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4958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Complete the FAFSA at http://www.fafsa.ed.gov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D5E3B2DD-7F44-BD4F-A083-986BBFAAD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667375"/>
            <a:ext cx="2590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Check status online and go to the Financial Aid Office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4DDB32A8-DABA-4448-ACFD-DAC794EE6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Process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B389993-9B11-6D45-BE97-A7FAD39E3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It takes 3-4 months to process FAFSA</a:t>
            </a:r>
          </a:p>
          <a:p>
            <a:r>
              <a:rPr lang="en-US" altLang="en-US"/>
              <a:t>FAFSA PIN versus BC PIN</a:t>
            </a:r>
          </a:p>
          <a:p>
            <a:r>
              <a:rPr lang="en-US" altLang="en-US"/>
              <a:t>Save money for books</a:t>
            </a:r>
          </a:p>
          <a:p>
            <a:r>
              <a:rPr lang="en-US" altLang="en-US"/>
              <a:t>SAR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E4B7EFAA-D721-4247-9282-B2D9E9711F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Financial Aid Changes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1B3C7ED-19F1-FB4F-BFFE-FD05F8DFD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Shorter application</a:t>
            </a:r>
          </a:p>
          <a:p>
            <a:r>
              <a:rPr lang="en-US" altLang="en-US"/>
              <a:t>Less information required</a:t>
            </a:r>
          </a:p>
          <a:p>
            <a:r>
              <a:rPr lang="en-US" altLang="en-US"/>
              <a:t>Easier online process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3F79E645-F8DA-EC49-8A6D-2EEADE307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Financial Aid Probation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7F2A779-69A9-EB4B-8471-F441B9F22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Withdrawal from college – pay back</a:t>
            </a:r>
          </a:p>
          <a:p>
            <a:r>
              <a:rPr lang="en-US" altLang="en-US"/>
              <a:t>70% rule</a:t>
            </a:r>
          </a:p>
          <a:p>
            <a:r>
              <a:rPr lang="en-US" altLang="en-US"/>
              <a:t>Appeal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345C4190-7E04-964C-BACA-B2A5BA7F8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Financial Aid Advisors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E5D0D05-A916-E341-B564-B598FBC58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7:30 – 4:30 Monday -Thursday</a:t>
            </a:r>
          </a:p>
          <a:p>
            <a:pPr>
              <a:lnSpc>
                <a:spcPct val="90000"/>
              </a:lnSpc>
            </a:pPr>
            <a:r>
              <a:rPr lang="en-US" altLang="en-US"/>
              <a:t>8:00 – 11:00 Friday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What to bring:</a:t>
            </a:r>
          </a:p>
          <a:p>
            <a:pPr>
              <a:lnSpc>
                <a:spcPct val="90000"/>
              </a:lnSpc>
            </a:pPr>
            <a:r>
              <a:rPr lang="en-US" altLang="en-US"/>
              <a:t>All income tax information (or parent’s info)</a:t>
            </a:r>
          </a:p>
          <a:p>
            <a:pPr>
              <a:lnSpc>
                <a:spcPct val="90000"/>
              </a:lnSpc>
            </a:pPr>
            <a:r>
              <a:rPr lang="en-US" altLang="en-US"/>
              <a:t>Federal Tax return or W’2’s (if you are not required to file taxes)</a:t>
            </a:r>
          </a:p>
          <a:p>
            <a:pPr>
              <a:lnSpc>
                <a:spcPct val="90000"/>
              </a:lnSpc>
            </a:pPr>
            <a:r>
              <a:rPr lang="en-US" altLang="en-US"/>
              <a:t>Alien Registration number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Your FAFSA PIN number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extLst>
              <a:ext uri="{FF2B5EF4-FFF2-40B4-BE49-F238E27FC236}">
                <a16:creationId xmlns:a16="http://schemas.microsoft.com/office/drawing/2014/main" id="{15266CF5-0CF0-364F-9D5E-6891FE66F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Gades Card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1DFEBFA7-1BEE-5C49-87AE-1E02FA7BE933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0"/>
            <a:ext cx="3144838" cy="1974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Rectangle 5">
            <a:extLst>
              <a:ext uri="{FF2B5EF4-FFF2-40B4-BE49-F238E27FC236}">
                <a16:creationId xmlns:a16="http://schemas.microsoft.com/office/drawing/2014/main" id="{05B4CDE9-B0D3-5D4E-A617-7DCAD9836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0"/>
            <a:ext cx="73914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2800"/>
              <a:t>Student photo ID</a:t>
            </a:r>
          </a:p>
          <a:p>
            <a:pPr lvl="1">
              <a:buFontTx/>
              <a:buChar char="•"/>
            </a:pPr>
            <a:r>
              <a:rPr lang="en-US" altLang="en-US" sz="2800"/>
              <a:t>Print card for Library or Career Center</a:t>
            </a:r>
          </a:p>
          <a:p>
            <a:pPr>
              <a:buFontTx/>
              <a:buChar char="•"/>
            </a:pPr>
            <a:r>
              <a:rPr lang="en-US" altLang="en-US" sz="2800"/>
              <a:t>$15 sticker supports the Student Government Association  leadership (SGA) is </a:t>
            </a:r>
            <a:r>
              <a:rPr lang="en-US" altLang="en-US" sz="2800" b="1"/>
              <a:t>optional. </a:t>
            </a:r>
            <a:r>
              <a:rPr lang="en-US" altLang="en-US" sz="2800"/>
              <a:t>The sticker fee does provides:</a:t>
            </a:r>
            <a:endParaRPr lang="en-US" altLang="en-US" sz="2800" b="1"/>
          </a:p>
          <a:p>
            <a:pPr lvl="1">
              <a:buFontTx/>
              <a:buChar char="•"/>
            </a:pPr>
            <a:r>
              <a:rPr lang="en-US" altLang="en-US" sz="2800"/>
              <a:t>5% discount at bookstore</a:t>
            </a:r>
          </a:p>
          <a:p>
            <a:pPr lvl="1">
              <a:buFontTx/>
              <a:buChar char="•"/>
            </a:pPr>
            <a:r>
              <a:rPr lang="en-US" altLang="en-US" sz="2800"/>
              <a:t>4 Free Basketball game tickets</a:t>
            </a:r>
          </a:p>
          <a:p>
            <a:pPr lvl="1">
              <a:buFontTx/>
              <a:buChar char="•"/>
            </a:pPr>
            <a:r>
              <a:rPr lang="en-US" altLang="en-US" sz="2800"/>
              <a:t>One free legal advise at Chain and Younger</a:t>
            </a:r>
          </a:p>
          <a:p>
            <a:pPr lvl="1">
              <a:buFontTx/>
              <a:buChar char="•"/>
            </a:pPr>
            <a:r>
              <a:rPr lang="en-US" altLang="en-US" sz="2800"/>
              <a:t>Other discounts around town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286</TotalTime>
  <Words>249</Words>
  <Application>Microsoft Macintosh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Wingdings</vt:lpstr>
      <vt:lpstr>Times New Roman</vt:lpstr>
      <vt:lpstr>Capsules</vt:lpstr>
      <vt:lpstr>Financial Aid</vt:lpstr>
      <vt:lpstr>Do I qualify for financial aid?</vt:lpstr>
      <vt:lpstr>How to apply</vt:lpstr>
      <vt:lpstr>Apply now for 2010-2011</vt:lpstr>
      <vt:lpstr>Process</vt:lpstr>
      <vt:lpstr>Financial Aid Changes</vt:lpstr>
      <vt:lpstr>Financial Aid Probation</vt:lpstr>
      <vt:lpstr>Financial Aid Advisors</vt:lpstr>
      <vt:lpstr>Gades Card</vt:lpstr>
      <vt:lpstr>Campus Card</vt:lpstr>
    </vt:vector>
  </TitlesOfParts>
  <Company>Bakersfield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</dc:title>
  <dc:creator>BCIS</dc:creator>
  <cp:lastModifiedBy>Aricia Leighton</cp:lastModifiedBy>
  <cp:revision>11</cp:revision>
  <dcterms:created xsi:type="dcterms:W3CDTF">2010-02-26T15:47:31Z</dcterms:created>
  <dcterms:modified xsi:type="dcterms:W3CDTF">2020-07-12T22:31:32Z</dcterms:modified>
</cp:coreProperties>
</file>